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6" r:id="rId3"/>
    <p:sldId id="295" r:id="rId4"/>
    <p:sldId id="297" r:id="rId5"/>
    <p:sldId id="313" r:id="rId6"/>
    <p:sldId id="368" r:id="rId7"/>
    <p:sldId id="290" r:id="rId8"/>
    <p:sldId id="382" r:id="rId9"/>
    <p:sldId id="301" r:id="rId10"/>
    <p:sldId id="302" r:id="rId11"/>
    <p:sldId id="383" r:id="rId12"/>
    <p:sldId id="306" r:id="rId13"/>
    <p:sldId id="384" r:id="rId14"/>
    <p:sldId id="284" r:id="rId15"/>
    <p:sldId id="294" r:id="rId16"/>
    <p:sldId id="293" r:id="rId17"/>
    <p:sldId id="304" r:id="rId18"/>
    <p:sldId id="380" r:id="rId19"/>
    <p:sldId id="381" r:id="rId20"/>
    <p:sldId id="308" r:id="rId21"/>
    <p:sldId id="310" r:id="rId22"/>
    <p:sldId id="291" r:id="rId23"/>
  </p:sldIdLst>
  <p:sldSz cx="9144000" cy="6858000" type="screen4x3"/>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4624" autoAdjust="0"/>
  </p:normalViewPr>
  <p:slideViewPr>
    <p:cSldViewPr>
      <p:cViewPr varScale="1">
        <p:scale>
          <a:sx n="109" d="100"/>
          <a:sy n="109" d="100"/>
        </p:scale>
        <p:origin x="1992" y="114"/>
      </p:cViewPr>
      <p:guideLst>
        <p:guide orient="horz" pos="2160"/>
        <p:guide pos="2880"/>
      </p:guideLst>
    </p:cSldViewPr>
  </p:slideViewPr>
  <p:outlineViewPr>
    <p:cViewPr>
      <p:scale>
        <a:sx n="33" d="100"/>
        <a:sy n="33" d="100"/>
      </p:scale>
      <p:origin x="0" y="126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2EE06C7C-8349-47D8-8C91-AAF135A3AD1D}" type="datetimeFigureOut">
              <a:rPr lang="es-ES" smtClean="0"/>
              <a:pPr/>
              <a:t>12/11/2019</a:t>
            </a:fld>
            <a:endParaRPr lang="es-ES"/>
          </a:p>
        </p:txBody>
      </p:sp>
      <p:sp>
        <p:nvSpPr>
          <p:cNvPr id="4" name="3 Marcador de imagen de diapositiva"/>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DC9947D5-DBC7-4FC1-ABA6-E37B202C986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a:extLst>
              <a:ext uri="{FF2B5EF4-FFF2-40B4-BE49-F238E27FC236}">
                <a16:creationId xmlns:a16="http://schemas.microsoft.com/office/drawing/2014/main" id="{1BC9419F-56D3-4F97-B806-B9ACCBCCBA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a:extLst>
              <a:ext uri="{FF2B5EF4-FFF2-40B4-BE49-F238E27FC236}">
                <a16:creationId xmlns:a16="http://schemas.microsoft.com/office/drawing/2014/main" id="{FADB2525-CDBA-49EF-ACC0-E4BDEFDD7B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ES"/>
          </a:p>
        </p:txBody>
      </p:sp>
      <p:sp>
        <p:nvSpPr>
          <p:cNvPr id="4100" name="Marcador de número de diapositiva 3">
            <a:extLst>
              <a:ext uri="{FF2B5EF4-FFF2-40B4-BE49-F238E27FC236}">
                <a16:creationId xmlns:a16="http://schemas.microsoft.com/office/drawing/2014/main" id="{144A5DB4-467E-4880-8065-0D2467B54F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FB46FE-BFF9-4A27-995F-B94FF502BBDE}" type="slidenum">
              <a:rPr lang="es-ES" altLang="es-ES" smtClean="0"/>
              <a:pPr>
                <a:spcBef>
                  <a:spcPct val="0"/>
                </a:spcBef>
              </a:pPr>
              <a:t>1</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12/11/2019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12/11/2019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rey@agaca.coop" TargetMode="External"/><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campogalego.com/?p=25909"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echepascual.es/images/glp/thumbs/Agropecuario_01.jpg">
            <a:extLst>
              <a:ext uri="{FF2B5EF4-FFF2-40B4-BE49-F238E27FC236}">
                <a16:creationId xmlns:a16="http://schemas.microsoft.com/office/drawing/2014/main" id="{8D2D692C-7171-470C-85ED-933152BDA441}"/>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3">
            <a:extLst>
              <a:ext uri="{FF2B5EF4-FFF2-40B4-BE49-F238E27FC236}">
                <a16:creationId xmlns:a16="http://schemas.microsoft.com/office/drawing/2014/main" id="{F20B6602-3C94-48A4-9806-852463AEBD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1338"/>
            <a:ext cx="5942013" cy="63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CuadroTexto 7">
            <a:extLst>
              <a:ext uri="{FF2B5EF4-FFF2-40B4-BE49-F238E27FC236}">
                <a16:creationId xmlns:a16="http://schemas.microsoft.com/office/drawing/2014/main" id="{5725FB35-F0B2-4E38-B214-7B874F2EDC16}"/>
              </a:ext>
            </a:extLst>
          </p:cNvPr>
          <p:cNvSpPr txBox="1">
            <a:spLocks noChangeArrowheads="1"/>
          </p:cNvSpPr>
          <p:nvPr/>
        </p:nvSpPr>
        <p:spPr bwMode="auto">
          <a:xfrm>
            <a:off x="827584" y="1539875"/>
            <a:ext cx="85751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000"/>
              </a:spcAft>
              <a:buFontTx/>
              <a:buNone/>
            </a:pPr>
            <a:r>
              <a:rPr lang="es-ES" altLang="es-ES" sz="3000" b="1" dirty="0">
                <a:solidFill>
                  <a:srgbClr val="218329"/>
                </a:solidFill>
                <a:latin typeface="Arial" panose="020B0604020202020204" pitchFamily="34" charset="0"/>
                <a:cs typeface="Arial" panose="020B0604020202020204" pitchFamily="34" charset="0"/>
              </a:rPr>
              <a:t>CERTIFICACIÓN LEITE DE  PASTOREO</a:t>
            </a:r>
          </a:p>
        </p:txBody>
      </p:sp>
      <p:sp>
        <p:nvSpPr>
          <p:cNvPr id="2" name="Rectángulo 1">
            <a:extLst>
              <a:ext uri="{FF2B5EF4-FFF2-40B4-BE49-F238E27FC236}">
                <a16:creationId xmlns:a16="http://schemas.microsoft.com/office/drawing/2014/main" id="{56D7A6F9-2C2C-478B-8944-A78F144A3959}"/>
              </a:ext>
            </a:extLst>
          </p:cNvPr>
          <p:cNvSpPr/>
          <p:nvPr/>
        </p:nvSpPr>
        <p:spPr>
          <a:xfrm>
            <a:off x="6300192" y="6309320"/>
            <a:ext cx="2749471" cy="369332"/>
          </a:xfrm>
          <a:prstGeom prst="rect">
            <a:avLst/>
          </a:prstGeom>
        </p:spPr>
        <p:txBody>
          <a:bodyPr wrap="none">
            <a:spAutoFit/>
          </a:bodyPr>
          <a:lstStyle/>
          <a:p>
            <a:pPr>
              <a:spcBef>
                <a:spcPct val="0"/>
              </a:spcBef>
            </a:pPr>
            <a:r>
              <a:rPr lang="es-ES" altLang="es-ES" dirty="0">
                <a:solidFill>
                  <a:srgbClr val="B1C800"/>
                </a:solidFill>
                <a:latin typeface="Arial" panose="020B0604020202020204" pitchFamily="34" charset="0"/>
                <a:cs typeface="Arial" panose="020B0604020202020204" pitchFamily="34" charset="0"/>
              </a:rPr>
              <a:t>13 de </a:t>
            </a:r>
            <a:r>
              <a:rPr lang="es-ES" altLang="es-ES" dirty="0" err="1">
                <a:solidFill>
                  <a:srgbClr val="B1C800"/>
                </a:solidFill>
                <a:latin typeface="Arial" panose="020B0604020202020204" pitchFamily="34" charset="0"/>
                <a:cs typeface="Arial" panose="020B0604020202020204" pitchFamily="34" charset="0"/>
              </a:rPr>
              <a:t>novembro</a:t>
            </a:r>
            <a:r>
              <a:rPr lang="es-ES" altLang="es-ES" dirty="0">
                <a:solidFill>
                  <a:srgbClr val="B1C800"/>
                </a:solidFill>
                <a:latin typeface="Arial" panose="020B0604020202020204" pitchFamily="34" charset="0"/>
                <a:cs typeface="Arial" panose="020B0604020202020204" pitchFamily="34" charset="0"/>
              </a:rPr>
              <a:t> de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adroTexto 7">
            <a:extLst>
              <a:ext uri="{FF2B5EF4-FFF2-40B4-BE49-F238E27FC236}">
                <a16:creationId xmlns:a16="http://schemas.microsoft.com/office/drawing/2014/main" id="{B80E2BCF-DD7D-4902-B7B8-F1DAA213F773}"/>
              </a:ext>
            </a:extLst>
          </p:cNvPr>
          <p:cNvSpPr txBox="1">
            <a:spLocks noChangeArrowheads="1"/>
          </p:cNvSpPr>
          <p:nvPr/>
        </p:nvSpPr>
        <p:spPr bwMode="auto">
          <a:xfrm>
            <a:off x="431800" y="354013"/>
            <a:ext cx="8280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endParaRPr lang="es-ES_tradnl"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Aft>
                <a:spcPts val="1000"/>
              </a:spcAft>
            </a:pPr>
            <a:endParaRPr lang="es-ES"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Rectángulo 2">
            <a:extLst>
              <a:ext uri="{FF2B5EF4-FFF2-40B4-BE49-F238E27FC236}">
                <a16:creationId xmlns:a16="http://schemas.microsoft.com/office/drawing/2014/main" id="{81B2FF2E-C483-46EC-BA37-D69E8613D0D9}"/>
              </a:ext>
            </a:extLst>
          </p:cNvPr>
          <p:cNvSpPr/>
          <p:nvPr/>
        </p:nvSpPr>
        <p:spPr>
          <a:xfrm>
            <a:off x="395536" y="1702277"/>
            <a:ext cx="8280400" cy="4156075"/>
          </a:xfrm>
          <a:prstGeom prst="rect">
            <a:avLst/>
          </a:prstGeom>
        </p:spPr>
        <p:txBody>
          <a:bodyPr>
            <a:spAutoFit/>
          </a:bodyPr>
          <a:lstStyle/>
          <a:p>
            <a:pPr marL="342900" indent="-342900" algn="just" eaLnBrk="1" fontAlgn="auto" hangingPunct="1">
              <a:spcBef>
                <a:spcPts val="0"/>
              </a:spcBef>
              <a:spcAft>
                <a:spcPts val="0"/>
              </a:spcAft>
              <a:buFont typeface="Arial" panose="020B0604020202020204" pitchFamily="34" charset="0"/>
              <a:buChar char="-"/>
              <a:defRPr/>
            </a:pPr>
            <a:r>
              <a:rPr lang="gl-ES" sz="2400" dirty="0">
                <a:latin typeface="+mn-lt"/>
                <a:cs typeface="Arial" panose="020B0604020202020204" pitchFamily="34" charset="0"/>
              </a:rPr>
              <a:t>Herba</a:t>
            </a:r>
            <a:r>
              <a:rPr lang="es-ES_tradnl" sz="2400" dirty="0">
                <a:latin typeface="+mn-lt"/>
                <a:cs typeface="Arial" panose="020B0604020202020204" pitchFamily="34" charset="0"/>
              </a:rPr>
              <a:t> suficiente: altura &gt; 5 cm</a:t>
            </a:r>
            <a:endParaRPr lang="es-ES" sz="2400" dirty="0">
              <a:latin typeface="+mn-lt"/>
              <a:cs typeface="Arial" panose="020B0604020202020204" pitchFamily="34" charset="0"/>
            </a:endParaRPr>
          </a:p>
          <a:p>
            <a:pPr marL="342900" indent="-342900" algn="just" eaLnBrk="1" fontAlgn="auto" hangingPunct="1">
              <a:spcBef>
                <a:spcPts val="0"/>
              </a:spcBef>
              <a:spcAft>
                <a:spcPts val="0"/>
              </a:spcAft>
              <a:buFont typeface="Arial" panose="020B0604020202020204" pitchFamily="34" charset="0"/>
              <a:buChar char="-"/>
              <a:defRPr/>
            </a:pPr>
            <a:r>
              <a:rPr lang="gl-ES" sz="2400" dirty="0">
                <a:latin typeface="+mn-lt"/>
                <a:cs typeface="Arial" panose="020B0604020202020204" pitchFamily="34" charset="0"/>
              </a:rPr>
              <a:t>Vaca lactante </a:t>
            </a:r>
            <a:r>
              <a:rPr lang="gl-ES" sz="2400" dirty="0" err="1">
                <a:latin typeface="+mn-lt"/>
                <a:cs typeface="Arial" panose="020B0604020202020204" pitchFamily="34" charset="0"/>
              </a:rPr>
              <a:t>calificada</a:t>
            </a:r>
            <a:r>
              <a:rPr lang="gl-ES" sz="2400" dirty="0">
                <a:latin typeface="+mn-lt"/>
                <a:cs typeface="Arial" panose="020B0604020202020204" pitchFamily="34" charset="0"/>
              </a:rPr>
              <a:t> para pastoreo: Tódalas vacas lactantes, coa opción de excluír as vacas lactantes que se encontran nos primeiros 14 días do período de </a:t>
            </a:r>
            <a:r>
              <a:rPr lang="gl-ES" sz="2400" dirty="0" err="1">
                <a:latin typeface="+mn-lt"/>
                <a:cs typeface="Arial" panose="020B0604020202020204" pitchFamily="34" charset="0"/>
              </a:rPr>
              <a:t>lactancia</a:t>
            </a:r>
            <a:r>
              <a:rPr lang="gl-ES" sz="2400" dirty="0">
                <a:latin typeface="+mn-lt"/>
                <a:cs typeface="Arial" panose="020B0604020202020204" pitchFamily="34" charset="0"/>
              </a:rPr>
              <a:t>.</a:t>
            </a:r>
          </a:p>
          <a:p>
            <a:pPr marL="342900" indent="-342900" algn="just" eaLnBrk="1" fontAlgn="auto" hangingPunct="1">
              <a:spcBef>
                <a:spcPts val="0"/>
              </a:spcBef>
              <a:spcAft>
                <a:spcPts val="0"/>
              </a:spcAft>
              <a:buFont typeface="Arial" panose="020B0604020202020204" pitchFamily="34" charset="0"/>
              <a:buChar char="-"/>
              <a:defRPr/>
            </a:pPr>
            <a:r>
              <a:rPr lang="es-ES_tradnl" sz="2400" dirty="0">
                <a:latin typeface="+mn-lt"/>
                <a:cs typeface="Arial" panose="020B0604020202020204" pitchFamily="34" charset="0"/>
              </a:rPr>
              <a:t> </a:t>
            </a:r>
            <a:r>
              <a:rPr lang="gl-ES" sz="2400" dirty="0">
                <a:latin typeface="+mn-lt"/>
                <a:cs typeface="Arial" panose="020B0604020202020204" pitchFamily="34" charset="0"/>
              </a:rPr>
              <a:t>Día de pastoreo: Día no que &gt; 90% das vacas lactantes </a:t>
            </a:r>
            <a:r>
              <a:rPr lang="gl-ES" sz="2400" dirty="0" err="1">
                <a:latin typeface="+mn-lt"/>
                <a:cs typeface="Arial" panose="020B0604020202020204" pitchFamily="34" charset="0"/>
              </a:rPr>
              <a:t>calificadas</a:t>
            </a:r>
            <a:r>
              <a:rPr lang="gl-ES" sz="2400" dirty="0">
                <a:latin typeface="+mn-lt"/>
                <a:cs typeface="Arial" panose="020B0604020202020204" pitchFamily="34" charset="0"/>
              </a:rPr>
              <a:t> para pastoreo (no se inclúen vacas en celo e vacas enfermas) ten un tempo de pastoreo individual &gt; 1 hora.</a:t>
            </a:r>
          </a:p>
          <a:p>
            <a:pPr marL="342900" indent="-342900" algn="just" eaLnBrk="1" fontAlgn="auto" hangingPunct="1">
              <a:spcBef>
                <a:spcPts val="0"/>
              </a:spcBef>
              <a:spcAft>
                <a:spcPts val="0"/>
              </a:spcAft>
              <a:buFont typeface="Arial" panose="020B0604020202020204" pitchFamily="34" charset="0"/>
              <a:buChar char="-"/>
              <a:defRPr/>
            </a:pPr>
            <a:endParaRPr lang="es-ES" sz="2400" dirty="0">
              <a:solidFill>
                <a:srgbClr val="292526"/>
              </a:solidFill>
              <a:latin typeface="+mn-lt"/>
              <a:ea typeface="Times New Roman" panose="02020603050405020304" pitchFamily="18" charset="0"/>
              <a:cs typeface="Tahoma" panose="020B0604030504040204" pitchFamily="34" charset="0"/>
            </a:endParaRPr>
          </a:p>
          <a:p>
            <a:pPr algn="just" eaLnBrk="1" fontAlgn="auto" hangingPunct="1">
              <a:spcBef>
                <a:spcPts val="0"/>
              </a:spcBef>
              <a:spcAft>
                <a:spcPts val="0"/>
              </a:spcAft>
              <a:defRPr/>
            </a:pPr>
            <a:r>
              <a:rPr lang="gl-ES" sz="2400" dirty="0">
                <a:latin typeface="+mn-lt"/>
                <a:ea typeface="Times New Roman" panose="02020603050405020304" pitchFamily="18" charset="0"/>
                <a:cs typeface="Arial" panose="020B0604020202020204" pitchFamily="34" charset="0"/>
              </a:rPr>
              <a:t>O pasto será complementado con outros forraxes e concentrados, supoñendo o maior porcentaxe destes nas épocas de condicións climatolóxicas adversas.</a:t>
            </a:r>
            <a:endParaRPr lang="gl-ES" sz="2400" dirty="0">
              <a:latin typeface="+mn-lt"/>
              <a:ea typeface="Times New Roman" panose="02020603050405020304" pitchFamily="18" charset="0"/>
              <a:cs typeface="Tahoma" panose="020B0604030504040204" pitchFamily="34" charset="0"/>
            </a:endParaRPr>
          </a:p>
        </p:txBody>
      </p:sp>
      <p:sp>
        <p:nvSpPr>
          <p:cNvPr id="15365" name="CuadroTexto 7">
            <a:extLst>
              <a:ext uri="{FF2B5EF4-FFF2-40B4-BE49-F238E27FC236}">
                <a16:creationId xmlns:a16="http://schemas.microsoft.com/office/drawing/2014/main" id="{E7B029DC-91C2-4C8F-AFCB-EFA7A778F7D8}"/>
              </a:ext>
            </a:extLst>
          </p:cNvPr>
          <p:cNvSpPr txBox="1">
            <a:spLocks noChangeArrowheads="1"/>
          </p:cNvSpPr>
          <p:nvPr/>
        </p:nvSpPr>
        <p:spPr bwMode="auto">
          <a:xfrm>
            <a:off x="431800" y="5397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spcBef>
                <a:spcPct val="0"/>
              </a:spcBef>
              <a:spcAft>
                <a:spcPts val="600"/>
              </a:spcAft>
              <a:buFont typeface="Arial" panose="020B0604020202020204" pitchFamily="34" charset="0"/>
              <a:buNone/>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5. CRITERIOS DE CUMPRIMENTO PARA A CERTIFICACIÓN LEITE DE PASTOREO</a:t>
            </a:r>
          </a:p>
        </p:txBody>
      </p:sp>
      <p:pic>
        <p:nvPicPr>
          <p:cNvPr id="6" name="Imagen 5">
            <a:extLst>
              <a:ext uri="{FF2B5EF4-FFF2-40B4-BE49-F238E27FC236}">
                <a16:creationId xmlns:a16="http://schemas.microsoft.com/office/drawing/2014/main" id="{3847D40A-58A8-4D51-BF56-DCD8BB1BD3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7">
            <a:extLst>
              <a:ext uri="{FF2B5EF4-FFF2-40B4-BE49-F238E27FC236}">
                <a16:creationId xmlns:a16="http://schemas.microsoft.com/office/drawing/2014/main" id="{FE066C75-4E77-4079-8759-5097E1628A21}"/>
              </a:ext>
            </a:extLst>
          </p:cNvPr>
          <p:cNvSpPr txBox="1">
            <a:spLocks noChangeArrowheads="1"/>
          </p:cNvSpPr>
          <p:nvPr/>
        </p:nvSpPr>
        <p:spPr bwMode="auto">
          <a:xfrm>
            <a:off x="431800" y="354013"/>
            <a:ext cx="8280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endParaRPr lang="es-ES_tradnl"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Aft>
                <a:spcPts val="1000"/>
              </a:spcAft>
            </a:pPr>
            <a:endParaRPr lang="es-ES"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Rectángulo 1">
            <a:extLst>
              <a:ext uri="{FF2B5EF4-FFF2-40B4-BE49-F238E27FC236}">
                <a16:creationId xmlns:a16="http://schemas.microsoft.com/office/drawing/2014/main" id="{A0E394C3-57A2-4B4F-A753-32097D35FD7A}"/>
              </a:ext>
            </a:extLst>
          </p:cNvPr>
          <p:cNvSpPr/>
          <p:nvPr/>
        </p:nvSpPr>
        <p:spPr>
          <a:xfrm>
            <a:off x="442035" y="1679575"/>
            <a:ext cx="8280400" cy="3140075"/>
          </a:xfrm>
          <a:prstGeom prst="rect">
            <a:avLst/>
          </a:prstGeom>
        </p:spPr>
        <p:txBody>
          <a:bodyPr>
            <a:spAutoFit/>
          </a:bodyPr>
          <a:lstStyle/>
          <a:p>
            <a:pPr algn="just" eaLnBrk="1" fontAlgn="auto" hangingPunct="1">
              <a:spcBef>
                <a:spcPts val="0"/>
              </a:spcBef>
              <a:spcAft>
                <a:spcPts val="0"/>
              </a:spcAft>
              <a:defRPr/>
            </a:pPr>
            <a:r>
              <a:rPr lang="es-ES_tradnl" dirty="0">
                <a:latin typeface="+mn-lt"/>
                <a:cs typeface="Arial" panose="020B0604020202020204" pitchFamily="34" charset="0"/>
              </a:rPr>
              <a:t>O </a:t>
            </a:r>
            <a:r>
              <a:rPr lang="gl-ES" dirty="0">
                <a:latin typeface="+mn-lt"/>
                <a:cs typeface="Arial" panose="020B0604020202020204" pitchFamily="34" charset="0"/>
              </a:rPr>
              <a:t>gandeiro</a:t>
            </a:r>
            <a:r>
              <a:rPr lang="es-ES_tradnl" dirty="0">
                <a:latin typeface="+mn-lt"/>
                <a:cs typeface="Arial" panose="020B0604020202020204" pitchFamily="34" charset="0"/>
              </a:rPr>
              <a:t> levará </a:t>
            </a:r>
            <a:r>
              <a:rPr lang="gl-ES" dirty="0">
                <a:latin typeface="+mn-lt"/>
                <a:cs typeface="Arial" panose="020B0604020202020204" pitchFamily="34" charset="0"/>
              </a:rPr>
              <a:t>un caderno de pastoreo no cal se inclúen os seguintes datos</a:t>
            </a:r>
            <a:r>
              <a:rPr lang="es-ES_tradnl" dirty="0">
                <a:latin typeface="+mn-lt"/>
                <a:cs typeface="Arial" panose="020B0604020202020204" pitchFamily="34" charset="0"/>
              </a:rPr>
              <a:t>:</a:t>
            </a:r>
            <a:endParaRPr lang="es-ES" dirty="0">
              <a:latin typeface="+mn-lt"/>
              <a:cs typeface="Arial" panose="020B0604020202020204" pitchFamily="34" charset="0"/>
            </a:endParaRPr>
          </a:p>
          <a:p>
            <a:pPr marL="342900" indent="-342900" algn="just" eaLnBrk="1" fontAlgn="auto" hangingPunct="1">
              <a:spcBef>
                <a:spcPts val="0"/>
              </a:spcBef>
              <a:spcAft>
                <a:spcPts val="0"/>
              </a:spcAft>
              <a:buFont typeface="+mj-lt"/>
              <a:buAutoNum type="arabicPeriod"/>
              <a:defRPr/>
            </a:pPr>
            <a:r>
              <a:rPr lang="gl-ES" dirty="0">
                <a:latin typeface="+mn-lt"/>
                <a:cs typeface="Arial" panose="020B0604020202020204" pitchFamily="34" charset="0"/>
              </a:rPr>
              <a:t>Datos xerais da explotación.</a:t>
            </a:r>
            <a:endParaRPr lang="es-ES" dirty="0">
              <a:latin typeface="+mn-lt"/>
              <a:cs typeface="Arial" panose="020B0604020202020204" pitchFamily="34" charset="0"/>
            </a:endParaRPr>
          </a:p>
          <a:p>
            <a:pPr marL="342900" indent="-342900" algn="just" eaLnBrk="1" fontAlgn="auto" hangingPunct="1">
              <a:spcBef>
                <a:spcPts val="0"/>
              </a:spcBef>
              <a:spcAft>
                <a:spcPts val="0"/>
              </a:spcAft>
              <a:buFont typeface="+mj-lt"/>
              <a:buAutoNum type="arabicPeriod"/>
              <a:defRPr/>
            </a:pPr>
            <a:r>
              <a:rPr lang="gl-ES" dirty="0">
                <a:latin typeface="+mn-lt"/>
                <a:cs typeface="Arial" panose="020B0604020202020204" pitchFamily="34" charset="0"/>
              </a:rPr>
              <a:t>Identificación das parcelas da explotación dedicadas a pastoreo e a cultivos forraxeiros</a:t>
            </a:r>
            <a:r>
              <a:rPr lang="es-ES_tradnl" dirty="0">
                <a:latin typeface="+mn-lt"/>
                <a:cs typeface="Arial" panose="020B0604020202020204" pitchFamily="34" charset="0"/>
              </a:rPr>
              <a:t>. </a:t>
            </a:r>
          </a:p>
          <a:p>
            <a:pPr marL="342900" indent="-342900" algn="just" eaLnBrk="1" fontAlgn="auto" hangingPunct="1">
              <a:spcBef>
                <a:spcPts val="0"/>
              </a:spcBef>
              <a:spcAft>
                <a:spcPts val="0"/>
              </a:spcAft>
              <a:buFont typeface="+mj-lt"/>
              <a:buAutoNum type="arabicPeriod"/>
              <a:defRPr/>
            </a:pPr>
            <a:r>
              <a:rPr lang="gl-ES" dirty="0">
                <a:latin typeface="+mn-lt"/>
                <a:cs typeface="Arial" panose="020B0604020202020204" pitchFamily="34" charset="0"/>
              </a:rPr>
              <a:t>Rexistro diario de pastoreo, no que se indicará para cada día do mes o nome da parcela, as horas de pasto, número de vacas totais en lactación e o número de vacas en lactación que saen a pasto</a:t>
            </a:r>
            <a:r>
              <a:rPr lang="es-ES_tradnl" dirty="0">
                <a:latin typeface="+mn-lt"/>
                <a:cs typeface="Arial" panose="020B0604020202020204" pitchFamily="34" charset="0"/>
              </a:rPr>
              <a:t>.</a:t>
            </a:r>
            <a:endParaRPr lang="es-ES" dirty="0">
              <a:latin typeface="+mn-lt"/>
              <a:cs typeface="Arial" panose="020B0604020202020204" pitchFamily="34" charset="0"/>
            </a:endParaRPr>
          </a:p>
          <a:p>
            <a:pPr marL="342900" indent="-342900" algn="just" eaLnBrk="1" fontAlgn="auto" hangingPunct="1">
              <a:spcBef>
                <a:spcPts val="0"/>
              </a:spcBef>
              <a:spcAft>
                <a:spcPts val="0"/>
              </a:spcAft>
              <a:buFont typeface="+mj-lt"/>
              <a:buAutoNum type="arabicPeriod"/>
              <a:defRPr/>
            </a:pPr>
            <a:r>
              <a:rPr lang="gl-ES" dirty="0">
                <a:latin typeface="+mn-lt"/>
                <a:cs typeface="Arial" panose="020B0604020202020204" pitchFamily="34" charset="0"/>
              </a:rPr>
              <a:t>Resume anual de pastoreo, onde se fai un </a:t>
            </a:r>
            <a:r>
              <a:rPr lang="gl-ES" dirty="0" err="1">
                <a:latin typeface="+mn-lt"/>
                <a:cs typeface="Arial" panose="020B0604020202020204" pitchFamily="34" charset="0"/>
              </a:rPr>
              <a:t>recopilatorio</a:t>
            </a:r>
            <a:r>
              <a:rPr lang="gl-ES" dirty="0">
                <a:latin typeface="+mn-lt"/>
                <a:cs typeface="Arial" panose="020B0604020202020204" pitchFamily="34" charset="0"/>
              </a:rPr>
              <a:t> do número de horas mensuais e días totais de pastoreo ó ano</a:t>
            </a:r>
            <a:r>
              <a:rPr lang="es-ES_tradnl" dirty="0">
                <a:latin typeface="+mn-lt"/>
                <a:cs typeface="Arial" panose="020B0604020202020204" pitchFamily="34" charset="0"/>
              </a:rPr>
              <a:t>.</a:t>
            </a:r>
            <a:endParaRPr lang="es-ES" dirty="0">
              <a:latin typeface="+mn-lt"/>
              <a:cs typeface="Arial" panose="020B0604020202020204" pitchFamily="34" charset="0"/>
            </a:endParaRPr>
          </a:p>
          <a:p>
            <a:pPr algn="just" eaLnBrk="1" fontAlgn="auto" hangingPunct="1">
              <a:spcBef>
                <a:spcPts val="0"/>
              </a:spcBef>
              <a:spcAft>
                <a:spcPts val="0"/>
              </a:spcAft>
              <a:defRPr/>
            </a:pPr>
            <a:r>
              <a:rPr lang="es-ES_tradnl" dirty="0">
                <a:solidFill>
                  <a:srgbClr val="292526"/>
                </a:solidFill>
                <a:latin typeface="Arial" panose="020B0604020202020204" pitchFamily="34" charset="0"/>
                <a:ea typeface="Times New Roman" panose="02020603050405020304" pitchFamily="18" charset="0"/>
                <a:cs typeface="Arial" panose="020B0604020202020204" pitchFamily="34" charset="0"/>
              </a:rPr>
              <a:t> </a:t>
            </a:r>
          </a:p>
          <a:p>
            <a:pPr algn="just" eaLnBrk="1" fontAlgn="auto" hangingPunct="1">
              <a:spcBef>
                <a:spcPts val="0"/>
              </a:spcBef>
              <a:spcAft>
                <a:spcPts val="0"/>
              </a:spcAft>
              <a:defRPr/>
            </a:pPr>
            <a:endParaRPr lang="es-ES" dirty="0">
              <a:solidFill>
                <a:srgbClr val="292526"/>
              </a:solidFill>
              <a:latin typeface="Arial" panose="020B0604020202020204" pitchFamily="34" charset="0"/>
              <a:ea typeface="Times New Roman" panose="02020603050405020304" pitchFamily="18" charset="0"/>
              <a:cs typeface="Tahoma" panose="020B0604030504040204" pitchFamily="34" charset="0"/>
            </a:endParaRPr>
          </a:p>
        </p:txBody>
      </p:sp>
      <p:sp>
        <p:nvSpPr>
          <p:cNvPr id="16390" name="CuadroTexto 7">
            <a:extLst>
              <a:ext uri="{FF2B5EF4-FFF2-40B4-BE49-F238E27FC236}">
                <a16:creationId xmlns:a16="http://schemas.microsoft.com/office/drawing/2014/main" id="{0A5E2D6D-AA62-4A09-9784-EAA224C5BDD6}"/>
              </a:ext>
            </a:extLst>
          </p:cNvPr>
          <p:cNvSpPr txBox="1">
            <a:spLocks noChangeArrowheads="1"/>
          </p:cNvSpPr>
          <p:nvPr/>
        </p:nvSpPr>
        <p:spPr bwMode="auto">
          <a:xfrm>
            <a:off x="431800" y="5397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5. CRITERIOS DE CUMPRIMENTO PARA A CERTIFICACIÓN LEITE DE PASTOREO</a:t>
            </a:r>
          </a:p>
        </p:txBody>
      </p:sp>
      <p:pic>
        <p:nvPicPr>
          <p:cNvPr id="7" name="Imagen 5">
            <a:extLst>
              <a:ext uri="{FF2B5EF4-FFF2-40B4-BE49-F238E27FC236}">
                <a16:creationId xmlns:a16="http://schemas.microsoft.com/office/drawing/2014/main" id="{33179F8E-2822-4B03-8977-EB43EE7B83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agen 5">
            <a:extLst>
              <a:ext uri="{FF2B5EF4-FFF2-40B4-BE49-F238E27FC236}">
                <a16:creationId xmlns:a16="http://schemas.microsoft.com/office/drawing/2014/main" id="{EE442E83-6569-4035-8F10-7C300EAEE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238625"/>
            <a:ext cx="370998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uadroTexto 7">
            <a:extLst>
              <a:ext uri="{FF2B5EF4-FFF2-40B4-BE49-F238E27FC236}">
                <a16:creationId xmlns:a16="http://schemas.microsoft.com/office/drawing/2014/main" id="{77FE7C3C-6F67-4143-A8ED-3DB2D3CF8289}"/>
              </a:ext>
            </a:extLst>
          </p:cNvPr>
          <p:cNvSpPr txBox="1">
            <a:spLocks noChangeArrowheads="1"/>
          </p:cNvSpPr>
          <p:nvPr/>
        </p:nvSpPr>
        <p:spPr bwMode="auto">
          <a:xfrm>
            <a:off x="431800" y="354013"/>
            <a:ext cx="8280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endParaRPr lang="es-ES_tradnl"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Aft>
                <a:spcPts val="1000"/>
              </a:spcAft>
            </a:pPr>
            <a:endParaRPr lang="es-ES"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Rectángulo 1">
            <a:extLst>
              <a:ext uri="{FF2B5EF4-FFF2-40B4-BE49-F238E27FC236}">
                <a16:creationId xmlns:a16="http://schemas.microsoft.com/office/drawing/2014/main" id="{A0E394C3-57A2-4B4F-A753-32097D35FD7A}"/>
              </a:ext>
            </a:extLst>
          </p:cNvPr>
          <p:cNvSpPr/>
          <p:nvPr/>
        </p:nvSpPr>
        <p:spPr>
          <a:xfrm>
            <a:off x="274638" y="1865313"/>
            <a:ext cx="8280400" cy="1508125"/>
          </a:xfrm>
          <a:prstGeom prst="rect">
            <a:avLst/>
          </a:prstGeom>
        </p:spPr>
        <p:txBody>
          <a:bodyPr>
            <a:spAutoFit/>
          </a:bodyPr>
          <a:lstStyle/>
          <a:p>
            <a:pPr algn="just" eaLnBrk="1" fontAlgn="auto" hangingPunct="1">
              <a:spcBef>
                <a:spcPts val="0"/>
              </a:spcBef>
              <a:spcAft>
                <a:spcPts val="0"/>
              </a:spcAft>
              <a:defRPr/>
            </a:pPr>
            <a:r>
              <a:rPr lang="es-ES_tradnl" sz="2300" dirty="0">
                <a:solidFill>
                  <a:srgbClr val="292526"/>
                </a:solidFill>
                <a:latin typeface="Arial" panose="020B0604020202020204" pitchFamily="34" charset="0"/>
                <a:ea typeface="Times New Roman" panose="02020603050405020304" pitchFamily="18" charset="0"/>
                <a:cs typeface="Arial" panose="020B0604020202020204" pitchFamily="34" charset="0"/>
              </a:rPr>
              <a:t> </a:t>
            </a:r>
            <a:r>
              <a:rPr lang="gl-ES" sz="2300" dirty="0" err="1">
                <a:latin typeface="+mn-lt"/>
                <a:cs typeface="Arial" panose="020B0604020202020204" pitchFamily="34" charset="0"/>
              </a:rPr>
              <a:t>Asimesmo</a:t>
            </a:r>
            <a:r>
              <a:rPr lang="gl-ES" sz="2300" dirty="0">
                <a:latin typeface="+mn-lt"/>
                <a:cs typeface="Arial" panose="020B0604020202020204" pitchFamily="34" charset="0"/>
              </a:rPr>
              <a:t>, o gandeiro disporá dun rexistro do número de vacas da explotación</a:t>
            </a:r>
            <a:r>
              <a:rPr lang="es-ES_tradnl" sz="2300" dirty="0">
                <a:latin typeface="+mn-lt"/>
                <a:cs typeface="Arial" panose="020B0604020202020204" pitchFamily="34" charset="0"/>
              </a:rPr>
              <a:t>.</a:t>
            </a:r>
          </a:p>
          <a:p>
            <a:pPr marL="285750" indent="-285750" algn="just" eaLnBrk="1" fontAlgn="auto" hangingPunct="1">
              <a:spcBef>
                <a:spcPts val="0"/>
              </a:spcBef>
              <a:spcAft>
                <a:spcPts val="0"/>
              </a:spcAft>
              <a:buFontTx/>
              <a:buChar char="-"/>
              <a:defRPr/>
            </a:pPr>
            <a:r>
              <a:rPr lang="gl-ES" sz="2300" dirty="0">
                <a:latin typeface="+mn-lt"/>
                <a:cs typeface="Arial" panose="020B0604020202020204" pitchFamily="34" charset="0"/>
              </a:rPr>
              <a:t>Carta de </a:t>
            </a:r>
            <a:r>
              <a:rPr lang="gl-ES" sz="2300" dirty="0" err="1">
                <a:latin typeface="+mn-lt"/>
                <a:cs typeface="Arial" panose="020B0604020202020204" pitchFamily="34" charset="0"/>
              </a:rPr>
              <a:t>calificación</a:t>
            </a:r>
            <a:r>
              <a:rPr lang="gl-ES" sz="2300" dirty="0">
                <a:latin typeface="+mn-lt"/>
                <a:cs typeface="Arial" panose="020B0604020202020204" pitchFamily="34" charset="0"/>
              </a:rPr>
              <a:t> sanitaria vixente</a:t>
            </a:r>
            <a:r>
              <a:rPr lang="es-ES_tradnl" sz="2300" dirty="0">
                <a:latin typeface="+mn-lt"/>
                <a:cs typeface="Arial" panose="020B0604020202020204" pitchFamily="34" charset="0"/>
              </a:rPr>
              <a:t>.</a:t>
            </a:r>
          </a:p>
          <a:p>
            <a:pPr marL="285750" indent="-285750" eaLnBrk="1" fontAlgn="auto" hangingPunct="1">
              <a:spcBef>
                <a:spcPts val="0"/>
              </a:spcBef>
              <a:spcAft>
                <a:spcPts val="0"/>
              </a:spcAft>
              <a:buFontTx/>
              <a:buChar char="-"/>
              <a:defRPr/>
            </a:pPr>
            <a:r>
              <a:rPr lang="gl-ES" sz="2300" dirty="0">
                <a:latin typeface="+mn-lt"/>
                <a:cs typeface="Arial" panose="020B0604020202020204" pitchFamily="34" charset="0"/>
              </a:rPr>
              <a:t>Libro oficial da explotación</a:t>
            </a:r>
            <a:r>
              <a:rPr lang="es-ES_tradnl" sz="2300" dirty="0">
                <a:latin typeface="+mn-lt"/>
                <a:cs typeface="Arial" panose="020B0604020202020204" pitchFamily="34" charset="0"/>
              </a:rPr>
              <a:t>.</a:t>
            </a:r>
          </a:p>
        </p:txBody>
      </p:sp>
      <p:sp>
        <p:nvSpPr>
          <p:cNvPr id="18438" name="Rectángulo 2">
            <a:extLst>
              <a:ext uri="{FF2B5EF4-FFF2-40B4-BE49-F238E27FC236}">
                <a16:creationId xmlns:a16="http://schemas.microsoft.com/office/drawing/2014/main" id="{B0E15CA3-22DD-4A76-9750-C34FE0BC8D26}"/>
              </a:ext>
            </a:extLst>
          </p:cNvPr>
          <p:cNvSpPr>
            <a:spLocks noChangeArrowheads="1"/>
          </p:cNvSpPr>
          <p:nvPr/>
        </p:nvSpPr>
        <p:spPr bwMode="auto">
          <a:xfrm>
            <a:off x="274638" y="3273425"/>
            <a:ext cx="79660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fontAlgn="auto" hangingPunct="1">
              <a:spcBef>
                <a:spcPct val="0"/>
              </a:spcBef>
              <a:spcAft>
                <a:spcPts val="0"/>
              </a:spcAft>
              <a:buFontTx/>
              <a:buNone/>
              <a:defRPr/>
            </a:pPr>
            <a:r>
              <a:rPr lang="gl-ES" altLang="es-ES" sz="2400" dirty="0">
                <a:latin typeface="+mn-lt"/>
                <a:ea typeface="+mn-ea"/>
                <a:cs typeface="Arial" panose="020B0604020202020204" pitchFamily="34" charset="0"/>
              </a:rPr>
              <a:t>Deberá dispoñer de formación en manexo de pastos</a:t>
            </a:r>
            <a:r>
              <a:rPr lang="es-ES" altLang="es-ES" sz="2400" dirty="0">
                <a:latin typeface="+mn-lt"/>
                <a:ea typeface="+mn-ea"/>
                <a:cs typeface="Arial" panose="020B0604020202020204" pitchFamily="34" charset="0"/>
              </a:rPr>
              <a:t>.</a:t>
            </a:r>
          </a:p>
          <a:p>
            <a:pPr algn="just" eaLnBrk="1" fontAlgn="auto" hangingPunct="1">
              <a:spcBef>
                <a:spcPct val="0"/>
              </a:spcBef>
              <a:spcAft>
                <a:spcPts val="0"/>
              </a:spcAft>
              <a:buFontTx/>
              <a:buNone/>
              <a:defRPr/>
            </a:pPr>
            <a:endParaRPr lang="es-ES" altLang="es-ES" sz="2400" dirty="0">
              <a:latin typeface="+mn-lt"/>
              <a:ea typeface="+mn-ea"/>
              <a:cs typeface="Arial" panose="020B0604020202020204" pitchFamily="34" charset="0"/>
            </a:endParaRPr>
          </a:p>
          <a:p>
            <a:pPr algn="just" eaLnBrk="1" fontAlgn="auto" hangingPunct="1">
              <a:spcBef>
                <a:spcPct val="0"/>
              </a:spcBef>
              <a:spcAft>
                <a:spcPts val="0"/>
              </a:spcAft>
              <a:buFontTx/>
              <a:buNone/>
              <a:defRPr/>
            </a:pPr>
            <a:endParaRPr lang="es-ES" altLang="es-ES" sz="2400" dirty="0">
              <a:latin typeface="+mn-lt"/>
              <a:ea typeface="+mn-ea"/>
              <a:cs typeface="Arial" panose="020B0604020202020204" pitchFamily="34" charset="0"/>
            </a:endParaRPr>
          </a:p>
          <a:p>
            <a:pPr algn="just" eaLnBrk="1" fontAlgn="auto" hangingPunct="1">
              <a:spcBef>
                <a:spcPct val="0"/>
              </a:spcBef>
              <a:spcAft>
                <a:spcPts val="0"/>
              </a:spcAft>
              <a:buFontTx/>
              <a:buNone/>
              <a:defRPr/>
            </a:pPr>
            <a:endParaRPr lang="es-ES_tradnl" altLang="es-ES" sz="1800" dirty="0">
              <a:solidFill>
                <a:srgbClr val="292526"/>
              </a:solidFill>
              <a:latin typeface="Arial" panose="020B0604020202020204" pitchFamily="34" charset="0"/>
              <a:ea typeface="Times New Roman" panose="02020603050405020304" pitchFamily="18" charset="0"/>
              <a:cs typeface="Arial" panose="020B0604020202020204" pitchFamily="34" charset="0"/>
            </a:endParaRPr>
          </a:p>
          <a:p>
            <a:pPr algn="just" eaLnBrk="1" fontAlgn="auto" hangingPunct="1">
              <a:spcBef>
                <a:spcPct val="0"/>
              </a:spcBef>
              <a:spcAft>
                <a:spcPts val="0"/>
              </a:spcAft>
              <a:buFontTx/>
              <a:buNone/>
              <a:defRPr/>
            </a:pPr>
            <a:endParaRPr lang="es-ES_tradnl" altLang="es-ES" sz="1800" dirty="0">
              <a:solidFill>
                <a:srgbClr val="292526"/>
              </a:solidFill>
              <a:latin typeface="Arial" panose="020B0604020202020204" pitchFamily="34" charset="0"/>
              <a:ea typeface="Times New Roman" panose="02020603050405020304" pitchFamily="18" charset="0"/>
              <a:cs typeface="Arial" panose="020B0604020202020204" pitchFamily="34" charset="0"/>
            </a:endParaRPr>
          </a:p>
          <a:p>
            <a:pPr algn="just" eaLnBrk="1" fontAlgn="auto" hangingPunct="1">
              <a:spcBef>
                <a:spcPct val="0"/>
              </a:spcBef>
              <a:spcAft>
                <a:spcPts val="0"/>
              </a:spcAft>
              <a:buFontTx/>
              <a:buNone/>
              <a:defRPr/>
            </a:pPr>
            <a:endParaRPr lang="es-ES_tradnl" altLang="es-ES" sz="1800" dirty="0">
              <a:solidFill>
                <a:srgbClr val="292526"/>
              </a:solidFill>
              <a:latin typeface="Arial" panose="020B0604020202020204" pitchFamily="34" charset="0"/>
              <a:ea typeface="Times New Roman" panose="02020603050405020304" pitchFamily="18" charset="0"/>
              <a:cs typeface="Arial" panose="020B0604020202020204" pitchFamily="34" charset="0"/>
            </a:endParaRPr>
          </a:p>
          <a:p>
            <a:pPr algn="just" eaLnBrk="1" fontAlgn="auto" hangingPunct="1">
              <a:spcBef>
                <a:spcPct val="0"/>
              </a:spcBef>
              <a:spcAft>
                <a:spcPts val="0"/>
              </a:spcAft>
              <a:buFontTx/>
              <a:buNone/>
              <a:defRPr/>
            </a:pPr>
            <a:endParaRPr lang="es-ES" altLang="es-ES" sz="1800" dirty="0">
              <a:solidFill>
                <a:srgbClr val="292526"/>
              </a:solidFill>
              <a:latin typeface="Arial" panose="020B0604020202020204" pitchFamily="34" charset="0"/>
              <a:ea typeface="Times New Roman" panose="02020603050405020304" pitchFamily="18" charset="0"/>
              <a:cs typeface="Arial" panose="020B0604020202020204" pitchFamily="34" charset="0"/>
            </a:endParaRPr>
          </a:p>
          <a:p>
            <a:pPr algn="just" eaLnBrk="1" fontAlgn="auto" hangingPunct="1">
              <a:spcBef>
                <a:spcPct val="0"/>
              </a:spcBef>
              <a:spcAft>
                <a:spcPts val="0"/>
              </a:spcAft>
              <a:buFontTx/>
              <a:buNone/>
              <a:defRPr/>
            </a:pPr>
            <a:endParaRPr lang="es-ES" altLang="es-ES" sz="1800" dirty="0">
              <a:solidFill>
                <a:srgbClr val="292526"/>
              </a:solidFill>
              <a:latin typeface="Arial" panose="020B0604020202020204" pitchFamily="34" charset="0"/>
              <a:ea typeface="Times New Roman" panose="02020603050405020304" pitchFamily="18" charset="0"/>
              <a:cs typeface="Tahoma" panose="020B0604030504040204" pitchFamily="34" charset="0"/>
            </a:endParaRPr>
          </a:p>
        </p:txBody>
      </p:sp>
      <p:pic>
        <p:nvPicPr>
          <p:cNvPr id="17414" name="Imagen 5">
            <a:extLst>
              <a:ext uri="{FF2B5EF4-FFF2-40B4-BE49-F238E27FC236}">
                <a16:creationId xmlns:a16="http://schemas.microsoft.com/office/drawing/2014/main" id="{71F4D503-0E53-463D-9C2D-533DA2B8B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13" t="24786" r="22566" b="9644"/>
          <a:stretch>
            <a:fillRect/>
          </a:stretch>
        </p:blipFill>
        <p:spPr bwMode="auto">
          <a:xfrm>
            <a:off x="431800" y="3760788"/>
            <a:ext cx="46545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CuadroTexto 7">
            <a:extLst>
              <a:ext uri="{FF2B5EF4-FFF2-40B4-BE49-F238E27FC236}">
                <a16:creationId xmlns:a16="http://schemas.microsoft.com/office/drawing/2014/main" id="{153E53A9-4099-46D8-BA7D-D7C9D66B3DA1}"/>
              </a:ext>
            </a:extLst>
          </p:cNvPr>
          <p:cNvSpPr txBox="1">
            <a:spLocks noChangeArrowheads="1"/>
          </p:cNvSpPr>
          <p:nvPr/>
        </p:nvSpPr>
        <p:spPr bwMode="auto">
          <a:xfrm>
            <a:off x="431800" y="5397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spcAft>
                <a:spcPts val="1000"/>
              </a:spcAft>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5. CRITERIOS DE CUMPRIMENTO PARA A CERTIFICACIÓN LEITE DE PASTOREO</a:t>
            </a:r>
          </a:p>
        </p:txBody>
      </p:sp>
      <p:pic>
        <p:nvPicPr>
          <p:cNvPr id="8" name="Imagen 5">
            <a:extLst>
              <a:ext uri="{FF2B5EF4-FFF2-40B4-BE49-F238E27FC236}">
                <a16:creationId xmlns:a16="http://schemas.microsoft.com/office/drawing/2014/main" id="{72224955-ABDF-4863-82C5-A1E7F65432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uadroTexto 7">
            <a:extLst>
              <a:ext uri="{FF2B5EF4-FFF2-40B4-BE49-F238E27FC236}">
                <a16:creationId xmlns:a16="http://schemas.microsoft.com/office/drawing/2014/main" id="{508C0C46-4C8D-49D4-8E19-68FA18067384}"/>
              </a:ext>
            </a:extLst>
          </p:cNvPr>
          <p:cNvSpPr txBox="1">
            <a:spLocks noChangeArrowheads="1"/>
          </p:cNvSpPr>
          <p:nvPr/>
        </p:nvSpPr>
        <p:spPr bwMode="auto">
          <a:xfrm>
            <a:off x="431800" y="354013"/>
            <a:ext cx="8280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endParaRPr lang="es-ES_tradnl"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Aft>
                <a:spcPts val="1000"/>
              </a:spcAft>
            </a:pPr>
            <a:endParaRPr lang="es-ES"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9461" name="Rectángulo 2">
            <a:extLst>
              <a:ext uri="{FF2B5EF4-FFF2-40B4-BE49-F238E27FC236}">
                <a16:creationId xmlns:a16="http://schemas.microsoft.com/office/drawing/2014/main" id="{566529D6-53B5-4A59-B0C3-4B606B44CC1A}"/>
              </a:ext>
            </a:extLst>
          </p:cNvPr>
          <p:cNvSpPr>
            <a:spLocks noChangeArrowheads="1"/>
          </p:cNvSpPr>
          <p:nvPr/>
        </p:nvSpPr>
        <p:spPr bwMode="auto">
          <a:xfrm>
            <a:off x="459175" y="1354931"/>
            <a:ext cx="7966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fontAlgn="auto" hangingPunct="1">
              <a:spcBef>
                <a:spcPct val="0"/>
              </a:spcBef>
              <a:spcAft>
                <a:spcPts val="0"/>
              </a:spcAft>
              <a:buFontTx/>
              <a:buNone/>
              <a:defRPr/>
            </a:pPr>
            <a:r>
              <a:rPr lang="gl-ES" altLang="es-ES" sz="2400" dirty="0">
                <a:latin typeface="+mn-lt"/>
                <a:ea typeface="+mn-ea"/>
              </a:rPr>
              <a:t>Os tanques de almacenamento de leite </a:t>
            </a:r>
            <a:r>
              <a:rPr lang="gl-ES" altLang="es-ES" sz="2400" dirty="0" err="1">
                <a:latin typeface="+mn-lt"/>
                <a:ea typeface="+mn-ea"/>
              </a:rPr>
              <a:t>crú</a:t>
            </a:r>
            <a:r>
              <a:rPr lang="gl-ES" altLang="es-ES" sz="2400" dirty="0">
                <a:latin typeface="+mn-lt"/>
                <a:ea typeface="+mn-ea"/>
              </a:rPr>
              <a:t> operativos encontraranse identificados con súa correspondente etiqueta “Letra Q”.</a:t>
            </a:r>
          </a:p>
          <a:p>
            <a:pPr algn="just" eaLnBrk="1" fontAlgn="auto" hangingPunct="1">
              <a:spcBef>
                <a:spcPct val="0"/>
              </a:spcBef>
              <a:spcAft>
                <a:spcPts val="0"/>
              </a:spcAft>
              <a:buFontTx/>
              <a:buNone/>
              <a:defRPr/>
            </a:pPr>
            <a:endParaRPr lang="es-ES_tradnl" altLang="es-ES" sz="2400" dirty="0">
              <a:latin typeface="+mn-lt"/>
              <a:ea typeface="+mn-ea"/>
            </a:endParaRPr>
          </a:p>
          <a:p>
            <a:pPr algn="just" eaLnBrk="1" fontAlgn="auto" hangingPunct="1">
              <a:spcBef>
                <a:spcPct val="0"/>
              </a:spcBef>
              <a:spcAft>
                <a:spcPts val="0"/>
              </a:spcAft>
              <a:buFontTx/>
              <a:buNone/>
              <a:defRPr/>
            </a:pPr>
            <a:endParaRPr lang="es-ES" altLang="es-ES" sz="1800" dirty="0">
              <a:solidFill>
                <a:srgbClr val="292526"/>
              </a:solidFill>
              <a:latin typeface="Arial" panose="020B0604020202020204" pitchFamily="34" charset="0"/>
              <a:ea typeface="Times New Roman" panose="02020603050405020304" pitchFamily="18" charset="0"/>
              <a:cs typeface="Arial" panose="020B0604020202020204" pitchFamily="34" charset="0"/>
            </a:endParaRPr>
          </a:p>
          <a:p>
            <a:pPr algn="just" eaLnBrk="1" fontAlgn="auto" hangingPunct="1">
              <a:spcBef>
                <a:spcPct val="0"/>
              </a:spcBef>
              <a:spcAft>
                <a:spcPts val="0"/>
              </a:spcAft>
              <a:buFontTx/>
              <a:buNone/>
              <a:defRPr/>
            </a:pPr>
            <a:endParaRPr lang="es-ES" altLang="es-ES" sz="1800" dirty="0">
              <a:solidFill>
                <a:srgbClr val="292526"/>
              </a:solidFill>
              <a:latin typeface="Arial" panose="020B0604020202020204" pitchFamily="34" charset="0"/>
              <a:ea typeface="Times New Roman" panose="02020603050405020304" pitchFamily="18" charset="0"/>
              <a:cs typeface="Tahoma" panose="020B0604030504040204" pitchFamily="34" charset="0"/>
            </a:endParaRPr>
          </a:p>
        </p:txBody>
      </p:sp>
      <p:pic>
        <p:nvPicPr>
          <p:cNvPr id="18437" name="Imagen 6" descr="Resultado de imagen de etiqueta letra q tanques de leche">
            <a:extLst>
              <a:ext uri="{FF2B5EF4-FFF2-40B4-BE49-F238E27FC236}">
                <a16:creationId xmlns:a16="http://schemas.microsoft.com/office/drawing/2014/main" id="{A469595E-F397-4F30-9EC5-FFEB3622CB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2" y="2416968"/>
            <a:ext cx="34575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ángulo 2">
            <a:extLst>
              <a:ext uri="{FF2B5EF4-FFF2-40B4-BE49-F238E27FC236}">
                <a16:creationId xmlns:a16="http://schemas.microsoft.com/office/drawing/2014/main" id="{65CE4077-9E5D-47CA-BD64-B874B2CE7E6F}"/>
              </a:ext>
            </a:extLst>
          </p:cNvPr>
          <p:cNvSpPr>
            <a:spLocks noChangeArrowheads="1"/>
          </p:cNvSpPr>
          <p:nvPr/>
        </p:nvSpPr>
        <p:spPr bwMode="auto">
          <a:xfrm>
            <a:off x="431800" y="3798888"/>
            <a:ext cx="79660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endParaRPr lang="es-ES_tradnl" altLang="es-ES" b="1" dirty="0">
              <a:solidFill>
                <a:srgbClr val="292526"/>
              </a:solidFill>
              <a:latin typeface="Arial" panose="020B0604020202020204" pitchFamily="34" charset="0"/>
              <a:ea typeface="Times New Roman" panose="02020603050405020304" pitchFamily="18" charset="0"/>
              <a:cs typeface="Arial" panose="020B0604020202020204" pitchFamily="34" charset="0"/>
            </a:endParaRPr>
          </a:p>
          <a:p>
            <a:pPr algn="just" eaLnBrk="1" hangingPunct="1"/>
            <a:endParaRPr lang="es-ES" altLang="es-ES" dirty="0">
              <a:solidFill>
                <a:srgbClr val="292526"/>
              </a:solidFill>
              <a:latin typeface="Arial" panose="020B0604020202020204" pitchFamily="34" charset="0"/>
              <a:ea typeface="Times New Roman" panose="02020603050405020304" pitchFamily="18" charset="0"/>
              <a:cs typeface="Arial" panose="020B0604020202020204" pitchFamily="34" charset="0"/>
            </a:endParaRPr>
          </a:p>
          <a:p>
            <a:pPr algn="just" eaLnBrk="1" hangingPunct="1"/>
            <a:r>
              <a:rPr lang="gl-ES" altLang="es-ES" sz="2400" dirty="0">
                <a:ea typeface="Times New Roman" panose="02020603050405020304" pitchFamily="18" charset="0"/>
                <a:cs typeface="Arial" panose="020B0604020202020204" pitchFamily="34" charset="0"/>
              </a:rPr>
              <a:t>A explotación manterá un rexistro dos </a:t>
            </a:r>
            <a:r>
              <a:rPr lang="gl-ES" altLang="es-ES" sz="2400" dirty="0" err="1">
                <a:ea typeface="Times New Roman" panose="02020603050405020304" pitchFamily="18" charset="0"/>
                <a:cs typeface="Arial" panose="020B0604020202020204" pitchFamily="34" charset="0"/>
              </a:rPr>
              <a:t>tickets</a:t>
            </a:r>
            <a:r>
              <a:rPr lang="gl-ES" altLang="es-ES" sz="2400" dirty="0">
                <a:ea typeface="Times New Roman" panose="02020603050405020304" pitchFamily="18" charset="0"/>
                <a:cs typeface="Arial" panose="020B0604020202020204" pitchFamily="34" charset="0"/>
              </a:rPr>
              <a:t> ou </a:t>
            </a:r>
            <a:r>
              <a:rPr lang="gl-ES" altLang="es-ES" sz="2400" dirty="0" err="1">
                <a:ea typeface="Times New Roman" panose="02020603050405020304" pitchFamily="18" charset="0"/>
                <a:cs typeface="Arial" panose="020B0604020202020204" pitchFamily="34" charset="0"/>
              </a:rPr>
              <a:t>albaráns</a:t>
            </a:r>
            <a:r>
              <a:rPr lang="gl-ES" altLang="es-ES" sz="2400" dirty="0">
                <a:ea typeface="Times New Roman" panose="02020603050405020304" pitchFamily="18" charset="0"/>
                <a:cs typeface="Arial" panose="020B0604020202020204" pitchFamily="34" charset="0"/>
              </a:rPr>
              <a:t> de entrega de leite</a:t>
            </a:r>
            <a:r>
              <a:rPr lang="es-ES_tradnl" altLang="es-ES" sz="2400" dirty="0">
                <a:ea typeface="Times New Roman" panose="02020603050405020304" pitchFamily="18" charset="0"/>
                <a:cs typeface="Arial" panose="020B0604020202020204" pitchFamily="34" charset="0"/>
              </a:rPr>
              <a:t>.</a:t>
            </a:r>
          </a:p>
          <a:p>
            <a:pPr algn="just" eaLnBrk="1" hangingPunct="1"/>
            <a:endParaRPr lang="es-ES_tradnl" altLang="es-ES" sz="1400" dirty="0">
              <a:ea typeface="Times New Roman" panose="02020603050405020304" pitchFamily="18" charset="0"/>
              <a:cs typeface="Arial" panose="020B0604020202020204" pitchFamily="34" charset="0"/>
            </a:endParaRPr>
          </a:p>
          <a:p>
            <a:pPr algn="just" eaLnBrk="1" hangingPunct="1"/>
            <a:r>
              <a:rPr lang="gl-ES" altLang="es-ES" sz="2400" dirty="0">
                <a:ea typeface="Times New Roman" panose="02020603050405020304" pitchFamily="18" charset="0"/>
                <a:cs typeface="Arial" panose="020B0604020202020204" pitchFamily="34" charset="0"/>
              </a:rPr>
              <a:t>O leite </a:t>
            </a:r>
            <a:r>
              <a:rPr lang="gl-ES" altLang="es-ES" sz="2400" dirty="0" err="1">
                <a:ea typeface="Times New Roman" panose="02020603050405020304" pitchFamily="18" charset="0"/>
                <a:cs typeface="Arial" panose="020B0604020202020204" pitchFamily="34" charset="0"/>
              </a:rPr>
              <a:t>crú</a:t>
            </a:r>
            <a:r>
              <a:rPr lang="gl-ES" altLang="es-ES" sz="2400" dirty="0">
                <a:ea typeface="Times New Roman" panose="02020603050405020304" pitchFamily="18" charset="0"/>
                <a:cs typeface="Arial" panose="020B0604020202020204" pitchFamily="34" charset="0"/>
              </a:rPr>
              <a:t> almacenado no tanque, manterase </a:t>
            </a:r>
            <a:r>
              <a:rPr lang="es-ES" altLang="es-ES" sz="2400" dirty="0">
                <a:ea typeface="Times New Roman" panose="02020603050405020304" pitchFamily="18" charset="0"/>
                <a:cs typeface="Arial" panose="020B0604020202020204" pitchFamily="34" charset="0"/>
              </a:rPr>
              <a:t>a temperatura según a </a:t>
            </a:r>
            <a:r>
              <a:rPr lang="es-ES" altLang="es-ES" sz="2400" dirty="0" err="1">
                <a:ea typeface="Times New Roman" panose="02020603050405020304" pitchFamily="18" charset="0"/>
                <a:cs typeface="Arial" panose="020B0604020202020204" pitchFamily="34" charset="0"/>
              </a:rPr>
              <a:t>lexislación</a:t>
            </a:r>
            <a:r>
              <a:rPr lang="es-ES" altLang="es-ES" sz="2400" dirty="0">
                <a:ea typeface="Times New Roman" panose="02020603050405020304" pitchFamily="18" charset="0"/>
                <a:cs typeface="Arial" panose="020B0604020202020204" pitchFamily="34" charset="0"/>
              </a:rPr>
              <a:t> </a:t>
            </a:r>
            <a:r>
              <a:rPr lang="es-ES" altLang="es-ES" sz="2400" dirty="0" err="1">
                <a:ea typeface="Times New Roman" panose="02020603050405020304" pitchFamily="18" charset="0"/>
                <a:cs typeface="Arial" panose="020B0604020202020204" pitchFamily="34" charset="0"/>
              </a:rPr>
              <a:t>vixente</a:t>
            </a:r>
            <a:r>
              <a:rPr lang="es-ES" altLang="es-ES" sz="2400" dirty="0">
                <a:ea typeface="Times New Roman" panose="02020603050405020304" pitchFamily="18" charset="0"/>
                <a:cs typeface="Arial" panose="020B0604020202020204" pitchFamily="34" charset="0"/>
              </a:rPr>
              <a:t>.</a:t>
            </a:r>
          </a:p>
          <a:p>
            <a:pPr algn="just" eaLnBrk="1" hangingPunct="1"/>
            <a:endParaRPr lang="es-ES" altLang="es-ES" dirty="0">
              <a:solidFill>
                <a:srgbClr val="292526"/>
              </a:solidFill>
              <a:latin typeface="Arial" panose="020B0604020202020204" pitchFamily="34" charset="0"/>
              <a:ea typeface="Times New Roman" panose="02020603050405020304" pitchFamily="18" charset="0"/>
              <a:cs typeface="Tahoma" panose="020B0604030504040204" pitchFamily="34" charset="0"/>
            </a:endParaRPr>
          </a:p>
        </p:txBody>
      </p:sp>
      <p:sp>
        <p:nvSpPr>
          <p:cNvPr id="18439" name="CuadroTexto 7">
            <a:extLst>
              <a:ext uri="{FF2B5EF4-FFF2-40B4-BE49-F238E27FC236}">
                <a16:creationId xmlns:a16="http://schemas.microsoft.com/office/drawing/2014/main" id="{AC984BDD-F6AD-4B1D-BE08-ABF67DC92BEB}"/>
              </a:ext>
            </a:extLst>
          </p:cNvPr>
          <p:cNvSpPr txBox="1">
            <a:spLocks noChangeArrowheads="1"/>
          </p:cNvSpPr>
          <p:nvPr/>
        </p:nvSpPr>
        <p:spPr bwMode="auto">
          <a:xfrm>
            <a:off x="431800" y="198438"/>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spcAft>
                <a:spcPts val="1000"/>
              </a:spcAft>
              <a:buFont typeface="Arial" panose="020B0604020202020204" pitchFamily="34" charset="0"/>
              <a:buNone/>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5. CRITERIOS DE CUMPRIMENTO PARA A CERTIFICACIÓN LEITE DE PASTOREO</a:t>
            </a:r>
          </a:p>
        </p:txBody>
      </p:sp>
      <p:pic>
        <p:nvPicPr>
          <p:cNvPr id="8" name="Imagen 5">
            <a:extLst>
              <a:ext uri="{FF2B5EF4-FFF2-40B4-BE49-F238E27FC236}">
                <a16:creationId xmlns:a16="http://schemas.microsoft.com/office/drawing/2014/main" id="{2BC13B0F-328D-44E4-BA0E-F9495172E6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5">
            <a:extLst>
              <a:ext uri="{FF2B5EF4-FFF2-40B4-BE49-F238E27FC236}">
                <a16:creationId xmlns:a16="http://schemas.microsoft.com/office/drawing/2014/main" id="{38CC744C-F0CC-4EBA-A9FC-4C2F66BC20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a:extLst>
              <a:ext uri="{FF2B5EF4-FFF2-40B4-BE49-F238E27FC236}">
                <a16:creationId xmlns:a16="http://schemas.microsoft.com/office/drawing/2014/main" id="{70453C79-6260-44DF-B9D7-5F7A24A4D6F8}"/>
              </a:ext>
            </a:extLst>
          </p:cNvPr>
          <p:cNvGraphicFramePr>
            <a:graphicFrameLocks noGrp="1"/>
          </p:cNvGraphicFramePr>
          <p:nvPr>
            <p:extLst>
              <p:ext uri="{D42A27DB-BD31-4B8C-83A1-F6EECF244321}">
                <p14:modId xmlns:p14="http://schemas.microsoft.com/office/powerpoint/2010/main" val="405857715"/>
              </p:ext>
            </p:extLst>
          </p:nvPr>
        </p:nvGraphicFramePr>
        <p:xfrm>
          <a:off x="460954" y="863600"/>
          <a:ext cx="7832725" cy="5130800"/>
        </p:xfrm>
        <a:graphic>
          <a:graphicData uri="http://schemas.openxmlformats.org/drawingml/2006/table">
            <a:tbl>
              <a:tblPr firstRow="1" bandRow="1">
                <a:tableStyleId>{0505E3EF-67EA-436B-97B2-0124C06EBD24}</a:tableStyleId>
              </a:tblPr>
              <a:tblGrid>
                <a:gridCol w="3114527">
                  <a:extLst>
                    <a:ext uri="{9D8B030D-6E8A-4147-A177-3AD203B41FA5}">
                      <a16:colId xmlns:a16="http://schemas.microsoft.com/office/drawing/2014/main" val="20000"/>
                    </a:ext>
                  </a:extLst>
                </a:gridCol>
                <a:gridCol w="4718198">
                  <a:extLst>
                    <a:ext uri="{9D8B030D-6E8A-4147-A177-3AD203B41FA5}">
                      <a16:colId xmlns:a16="http://schemas.microsoft.com/office/drawing/2014/main" val="20001"/>
                    </a:ext>
                  </a:extLst>
                </a:gridCol>
              </a:tblGrid>
              <a:tr h="370784">
                <a:tc gridSpan="2">
                  <a:txBody>
                    <a:bodyPr/>
                    <a:lstStyle/>
                    <a:p>
                      <a:pPr algn="ctr"/>
                      <a:r>
                        <a:rPr lang="es-ES" sz="1800" baseline="0" dirty="0"/>
                        <a:t>Criterios de </a:t>
                      </a:r>
                      <a:r>
                        <a:rPr lang="es-ES" sz="1800" baseline="0" dirty="0" err="1"/>
                        <a:t>cumprimento</a:t>
                      </a:r>
                      <a:endParaRPr lang="es-ES" sz="1800" baseline="0" dirty="0"/>
                    </a:p>
                  </a:txBody>
                  <a:tcPr marL="91427" marR="91427" marT="45713" marB="45713"/>
                </a:tc>
                <a:tc hMerge="1">
                  <a:txBody>
                    <a:bodyPr/>
                    <a:lstStyle/>
                    <a:p>
                      <a:pPr marL="285750" indent="-285750">
                        <a:buFontTx/>
                        <a:buChar char="-"/>
                      </a:pPr>
                      <a:endParaRPr lang="es-ES" baseline="0" dirty="0"/>
                    </a:p>
                  </a:txBody>
                  <a:tcPr/>
                </a:tc>
                <a:extLst>
                  <a:ext uri="{0D108BD9-81ED-4DB2-BD59-A6C34878D82A}">
                    <a16:rowId xmlns:a16="http://schemas.microsoft.com/office/drawing/2014/main" val="10000"/>
                  </a:ext>
                </a:extLst>
              </a:tr>
              <a:tr h="2560399">
                <a:tc>
                  <a:txBody>
                    <a:bodyPr/>
                    <a:lstStyle/>
                    <a:p>
                      <a:r>
                        <a:rPr lang="es-ES" sz="1800" b="1" dirty="0" err="1"/>
                        <a:t>Rastrexabilidade</a:t>
                      </a:r>
                      <a:endParaRPr lang="es-ES" sz="1800" b="1"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800" baseline="0" dirty="0" err="1"/>
                        <a:t>Animais</a:t>
                      </a:r>
                      <a:r>
                        <a:rPr lang="es-ES" sz="1800" baseline="0" dirty="0"/>
                        <a:t>: </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s-ES" sz="1800" u="none" strike="noStrike" kern="1200" baseline="0" dirty="0"/>
                        <a:t>Documento de Identificación Bovina (D.I.B.)</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s-ES" sz="1800" u="none" strike="noStrike" kern="1200" baseline="0" dirty="0"/>
                        <a:t>Libro de explotación</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s-ES" sz="1800" u="none" strike="noStrike" kern="1200" baseline="0" dirty="0" err="1"/>
                        <a:t>Crotais</a:t>
                      </a:r>
                      <a:endParaRPr lang="es-ES" sz="1800" u="none" strike="noStrike" kern="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sz="1800" u="none" strike="noStrike" kern="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s-ES" sz="1800" u="none" strike="noStrike" kern="1200" baseline="0" dirty="0" err="1"/>
                        <a:t>Leite</a:t>
                      </a:r>
                      <a:r>
                        <a:rPr lang="es-ES" sz="1800" u="none" strike="noStrike" kern="1200" baseline="0" dirty="0"/>
                        <a:t>: </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s-ES" sz="1800" u="none" strike="noStrike" kern="1200" baseline="0" dirty="0"/>
                        <a:t>Letra Q</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s-ES" sz="1800" u="none" strike="noStrike" kern="1200" baseline="0" dirty="0"/>
                        <a:t>Tickets de entrega de </a:t>
                      </a:r>
                      <a:r>
                        <a:rPr lang="es-ES" sz="1800" u="none" strike="noStrike" kern="1200" baseline="0" dirty="0" err="1"/>
                        <a:t>leite</a:t>
                      </a:r>
                      <a:r>
                        <a:rPr lang="es-ES" sz="1800" u="none" strike="noStrike" kern="1200" baseline="0" dirty="0"/>
                        <a:t>.</a:t>
                      </a:r>
                      <a:endParaRPr lang="es-ES" sz="1800" baseline="0" dirty="0"/>
                    </a:p>
                    <a:p>
                      <a:pPr marL="285750" indent="-285750">
                        <a:buFontTx/>
                        <a:buChar char="-"/>
                      </a:pPr>
                      <a:endParaRPr lang="es-ES" sz="1800" baseline="0" dirty="0"/>
                    </a:p>
                  </a:txBody>
                  <a:tcPr marL="91427" marR="91427" marT="45713" marB="45713"/>
                </a:tc>
                <a:extLst>
                  <a:ext uri="{0D108BD9-81ED-4DB2-BD59-A6C34878D82A}">
                    <a16:rowId xmlns:a16="http://schemas.microsoft.com/office/drawing/2014/main" val="10001"/>
                  </a:ext>
                </a:extLst>
              </a:tr>
              <a:tr h="640086">
                <a:tc>
                  <a:txBody>
                    <a:bodyPr/>
                    <a:lstStyle/>
                    <a:p>
                      <a:r>
                        <a:rPr lang="es-ES" sz="1800" b="1" dirty="0"/>
                        <a:t>Alimentación</a:t>
                      </a:r>
                    </a:p>
                  </a:txBody>
                  <a:tcPr marL="91427" marR="91427" marT="45713" marB="45713"/>
                </a:tc>
                <a:tc>
                  <a:txBody>
                    <a:bodyPr/>
                    <a:lstStyle/>
                    <a:p>
                      <a:pPr marL="285750" indent="-285750">
                        <a:buFontTx/>
                        <a:buChar char="-"/>
                      </a:pPr>
                      <a:r>
                        <a:rPr lang="es-ES" sz="1800" baseline="0" dirty="0"/>
                        <a:t>Ración diaria do </a:t>
                      </a:r>
                      <a:r>
                        <a:rPr lang="es-ES" sz="1800" baseline="0" dirty="0" err="1"/>
                        <a:t>rabaño</a:t>
                      </a:r>
                      <a:r>
                        <a:rPr lang="es-ES" sz="1800" baseline="0" dirty="0"/>
                        <a:t>.</a:t>
                      </a:r>
                    </a:p>
                    <a:p>
                      <a:pPr marL="285750" indent="-285750">
                        <a:buFontTx/>
                        <a:buChar char="-"/>
                      </a:pPr>
                      <a:r>
                        <a:rPr lang="es-ES" sz="1800" baseline="0" dirty="0" err="1"/>
                        <a:t>Albaráns</a:t>
                      </a:r>
                      <a:r>
                        <a:rPr lang="es-ES" sz="1800" baseline="0" dirty="0"/>
                        <a:t> e etiquetas dos concentrados.</a:t>
                      </a:r>
                    </a:p>
                  </a:txBody>
                  <a:tcPr marL="91427" marR="91427" marT="45713" marB="45713"/>
                </a:tc>
                <a:extLst>
                  <a:ext uri="{0D108BD9-81ED-4DB2-BD59-A6C34878D82A}">
                    <a16:rowId xmlns:a16="http://schemas.microsoft.com/office/drawing/2014/main" val="10002"/>
                  </a:ext>
                </a:extLst>
              </a:tr>
              <a:tr h="370784">
                <a:tc>
                  <a:txBody>
                    <a:bodyPr/>
                    <a:lstStyle/>
                    <a:p>
                      <a:r>
                        <a:rPr lang="es-ES" sz="1800" b="1" dirty="0"/>
                        <a:t>Estado sanitario</a:t>
                      </a:r>
                    </a:p>
                  </a:txBody>
                  <a:tcPr marL="91427" marR="91427" marT="45713" marB="45713"/>
                </a:tc>
                <a:tc>
                  <a:txBody>
                    <a:bodyPr/>
                    <a:lstStyle/>
                    <a:p>
                      <a:pPr marL="285750" indent="-285750">
                        <a:buFontTx/>
                        <a:buChar char="-"/>
                      </a:pPr>
                      <a:r>
                        <a:rPr lang="es-ES" sz="1800" baseline="0" dirty="0"/>
                        <a:t>Carta de calificación sanitaria.</a:t>
                      </a:r>
                    </a:p>
                  </a:txBody>
                  <a:tcPr marL="91427" marR="91427" marT="45713" marB="45713"/>
                </a:tc>
                <a:extLst>
                  <a:ext uri="{0D108BD9-81ED-4DB2-BD59-A6C34878D82A}">
                    <a16:rowId xmlns:a16="http://schemas.microsoft.com/office/drawing/2014/main" val="10003"/>
                  </a:ext>
                </a:extLst>
              </a:tr>
              <a:tr h="1188747">
                <a:tc>
                  <a:txBody>
                    <a:bodyPr/>
                    <a:lstStyle/>
                    <a:p>
                      <a:r>
                        <a:rPr lang="es-ES" sz="1800" b="1" dirty="0"/>
                        <a:t>Medicamentos e </a:t>
                      </a:r>
                      <a:r>
                        <a:rPr lang="es-ES" sz="1800" b="1" dirty="0" err="1"/>
                        <a:t>tratamentos</a:t>
                      </a:r>
                      <a:endParaRPr lang="es-ES" sz="1800" b="1" dirty="0"/>
                    </a:p>
                  </a:txBody>
                  <a:tcPr marL="91427" marR="91427" marT="45713" marB="45713"/>
                </a:tc>
                <a:tc>
                  <a:txBody>
                    <a:bodyPr/>
                    <a:lstStyle/>
                    <a:p>
                      <a:pPr marL="285750" indent="-285750">
                        <a:buFontTx/>
                        <a:buChar char="-"/>
                      </a:pPr>
                      <a:r>
                        <a:rPr lang="es-ES" sz="1800" baseline="0" dirty="0"/>
                        <a:t>Libro de </a:t>
                      </a:r>
                      <a:r>
                        <a:rPr lang="es-ES" sz="1800" baseline="0" dirty="0" err="1"/>
                        <a:t>tratamentos</a:t>
                      </a:r>
                      <a:r>
                        <a:rPr lang="es-ES" sz="1800" baseline="0" dirty="0"/>
                        <a:t> actualizado.</a:t>
                      </a:r>
                    </a:p>
                    <a:p>
                      <a:pPr marL="285750" indent="-285750">
                        <a:buFontTx/>
                        <a:buChar char="-"/>
                      </a:pPr>
                      <a:r>
                        <a:rPr lang="es-ES" sz="1800" baseline="0" dirty="0"/>
                        <a:t>Almacenar os medicamentos </a:t>
                      </a:r>
                      <a:r>
                        <a:rPr lang="es-ES" sz="1800" baseline="0" dirty="0" err="1"/>
                        <a:t>nun</a:t>
                      </a:r>
                      <a:r>
                        <a:rPr lang="es-ES" sz="1800" baseline="0" dirty="0"/>
                        <a:t> lugar </a:t>
                      </a:r>
                      <a:r>
                        <a:rPr lang="es-ES" sz="1800" baseline="0" dirty="0" err="1"/>
                        <a:t>axeitado</a:t>
                      </a:r>
                      <a:r>
                        <a:rPr lang="es-ES" sz="1800" baseline="0" dirty="0"/>
                        <a:t>.</a:t>
                      </a:r>
                    </a:p>
                    <a:p>
                      <a:pPr marL="285750" indent="-285750">
                        <a:buFontTx/>
                        <a:buChar char="-"/>
                      </a:pPr>
                      <a:r>
                        <a:rPr lang="es-ES" sz="1800" baseline="0" dirty="0" err="1"/>
                        <a:t>Gardar</a:t>
                      </a:r>
                      <a:r>
                        <a:rPr lang="es-ES" sz="1800" baseline="0" dirty="0"/>
                        <a:t> </a:t>
                      </a:r>
                      <a:r>
                        <a:rPr lang="es-ES" sz="1800" baseline="0" dirty="0" err="1"/>
                        <a:t>receitas</a:t>
                      </a:r>
                      <a:r>
                        <a:rPr lang="es-ES" sz="1800" baseline="0" dirty="0"/>
                        <a:t> veterinarias.</a:t>
                      </a:r>
                    </a:p>
                  </a:txBody>
                  <a:tcPr marL="91427" marR="91427" marT="45713" marB="45713"/>
                </a:tc>
                <a:extLst>
                  <a:ext uri="{0D108BD9-81ED-4DB2-BD59-A6C34878D82A}">
                    <a16:rowId xmlns:a16="http://schemas.microsoft.com/office/drawing/2014/main" val="10004"/>
                  </a:ext>
                </a:extLst>
              </a:tr>
            </a:tbl>
          </a:graphicData>
        </a:graphic>
      </p:graphicFrame>
      <p:sp>
        <p:nvSpPr>
          <p:cNvPr id="13334" name="CuadroTexto 7">
            <a:extLst>
              <a:ext uri="{FF2B5EF4-FFF2-40B4-BE49-F238E27FC236}">
                <a16:creationId xmlns:a16="http://schemas.microsoft.com/office/drawing/2014/main" id="{B52AFBAE-066C-4A3A-941C-43D985BD0A6E}"/>
              </a:ext>
            </a:extLst>
          </p:cNvPr>
          <p:cNvSpPr txBox="1">
            <a:spLocks noChangeArrowheads="1"/>
          </p:cNvSpPr>
          <p:nvPr/>
        </p:nvSpPr>
        <p:spPr bwMode="auto">
          <a:xfrm>
            <a:off x="431800" y="227176"/>
            <a:ext cx="8712200" cy="108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000"/>
              </a:spcAft>
              <a:buFont typeface="Arial" panose="020B0604020202020204" pitchFamily="34" charset="0"/>
              <a:buNone/>
            </a:pPr>
            <a:r>
              <a:rPr lang="es-ES_tradnl" altLang="es-ES" sz="2800" dirty="0">
                <a:latin typeface="Arial" panose="020B0604020202020204" pitchFamily="34" charset="0"/>
                <a:cs typeface="Arial" panose="020B0604020202020204" pitchFamily="34" charset="0"/>
              </a:rPr>
              <a:t>6. CRITERIOS MÍNIMOS PARA A CERTIFICACIÓN</a:t>
            </a:r>
          </a:p>
          <a:p>
            <a:pPr eaLnBrk="1" hangingPunct="1">
              <a:spcBef>
                <a:spcPct val="0"/>
              </a:spcBef>
              <a:spcAft>
                <a:spcPts val="1000"/>
              </a:spcAft>
              <a:buFontTx/>
              <a:buNone/>
            </a:pPr>
            <a:endParaRPr lang="es-ES" altLang="es-ES" sz="2800" dirty="0">
              <a:solidFill>
                <a:srgbClr val="218329"/>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5">
            <a:extLst>
              <a:ext uri="{FF2B5EF4-FFF2-40B4-BE49-F238E27FC236}">
                <a16:creationId xmlns:a16="http://schemas.microsoft.com/office/drawing/2014/main" id="{00F35BE4-D660-4B4A-9815-5CE22A3523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a:extLst>
              <a:ext uri="{FF2B5EF4-FFF2-40B4-BE49-F238E27FC236}">
                <a16:creationId xmlns:a16="http://schemas.microsoft.com/office/drawing/2014/main" id="{EADD5023-0CBC-4F41-B177-8068C57E3EC4}"/>
              </a:ext>
            </a:extLst>
          </p:cNvPr>
          <p:cNvGraphicFramePr>
            <a:graphicFrameLocks noGrp="1"/>
          </p:cNvGraphicFramePr>
          <p:nvPr>
            <p:extLst>
              <p:ext uri="{D42A27DB-BD31-4B8C-83A1-F6EECF244321}">
                <p14:modId xmlns:p14="http://schemas.microsoft.com/office/powerpoint/2010/main" val="719971094"/>
              </p:ext>
            </p:extLst>
          </p:nvPr>
        </p:nvGraphicFramePr>
        <p:xfrm>
          <a:off x="655638" y="1373188"/>
          <a:ext cx="7832725" cy="3845053"/>
        </p:xfrm>
        <a:graphic>
          <a:graphicData uri="http://schemas.openxmlformats.org/drawingml/2006/table">
            <a:tbl>
              <a:tblPr firstRow="1" bandRow="1">
                <a:tableStyleId>{0505E3EF-67EA-436B-97B2-0124C06EBD24}</a:tableStyleId>
              </a:tblPr>
              <a:tblGrid>
                <a:gridCol w="3114527">
                  <a:extLst>
                    <a:ext uri="{9D8B030D-6E8A-4147-A177-3AD203B41FA5}">
                      <a16:colId xmlns:a16="http://schemas.microsoft.com/office/drawing/2014/main" val="20000"/>
                    </a:ext>
                  </a:extLst>
                </a:gridCol>
                <a:gridCol w="4718198">
                  <a:extLst>
                    <a:ext uri="{9D8B030D-6E8A-4147-A177-3AD203B41FA5}">
                      <a16:colId xmlns:a16="http://schemas.microsoft.com/office/drawing/2014/main" val="20001"/>
                    </a:ext>
                  </a:extLst>
                </a:gridCol>
              </a:tblGrid>
              <a:tr h="370622">
                <a:tc gridSpan="2">
                  <a:txBody>
                    <a:bodyPr/>
                    <a:lstStyle/>
                    <a:p>
                      <a:pPr algn="ctr"/>
                      <a:r>
                        <a:rPr lang="es-ES" sz="1800" baseline="0" dirty="0"/>
                        <a:t>Criterios de </a:t>
                      </a:r>
                      <a:r>
                        <a:rPr lang="es-ES" sz="1800" baseline="0" dirty="0" err="1"/>
                        <a:t>cumprimento</a:t>
                      </a:r>
                      <a:endParaRPr lang="es-ES" sz="1800" baseline="0" dirty="0"/>
                    </a:p>
                  </a:txBody>
                  <a:tcPr marL="91427" marR="91427" marT="45692" marB="45692"/>
                </a:tc>
                <a:tc hMerge="1">
                  <a:txBody>
                    <a:bodyPr/>
                    <a:lstStyle/>
                    <a:p>
                      <a:pPr marL="285750" indent="-285750">
                        <a:buFontTx/>
                        <a:buChar char="-"/>
                      </a:pPr>
                      <a:endParaRPr lang="es-ES" baseline="0" dirty="0"/>
                    </a:p>
                  </a:txBody>
                  <a:tcPr/>
                </a:tc>
                <a:extLst>
                  <a:ext uri="{0D108BD9-81ED-4DB2-BD59-A6C34878D82A}">
                    <a16:rowId xmlns:a16="http://schemas.microsoft.com/office/drawing/2014/main" val="10000"/>
                  </a:ext>
                </a:extLst>
              </a:tr>
              <a:tr h="2285816">
                <a:tc>
                  <a:txBody>
                    <a:bodyPr/>
                    <a:lstStyle/>
                    <a:p>
                      <a:pPr algn="just"/>
                      <a:r>
                        <a:rPr lang="es-ES" sz="1800" b="1" dirty="0" err="1"/>
                        <a:t>Leiteria</a:t>
                      </a:r>
                      <a:endParaRPr lang="es-ES" sz="1800" b="1" dirty="0"/>
                    </a:p>
                  </a:txBody>
                  <a:tcPr marL="91427" marR="91427" marT="45692" marB="45692"/>
                </a:tc>
                <a:tc>
                  <a:txBody>
                    <a:bodyPr/>
                    <a:lstStyle/>
                    <a:p>
                      <a:pPr marL="285750" indent="-285750" algn="just">
                        <a:buFontTx/>
                        <a:buChar char="-"/>
                      </a:pPr>
                      <a:r>
                        <a:rPr lang="es-ES" sz="1800" baseline="0" dirty="0"/>
                        <a:t>Superficie exterior sólida e </a:t>
                      </a:r>
                      <a:r>
                        <a:rPr lang="es-ES" sz="1800" baseline="0" dirty="0" err="1"/>
                        <a:t>limpa</a:t>
                      </a:r>
                      <a:endParaRPr lang="es-ES" sz="1800" baseline="0" dirty="0"/>
                    </a:p>
                    <a:p>
                      <a:pPr marL="285750" indent="-285750" algn="just">
                        <a:buFontTx/>
                        <a:buChar char="-"/>
                      </a:pPr>
                      <a:r>
                        <a:rPr lang="es-ES" sz="1800" baseline="0" dirty="0"/>
                        <a:t>Chan e paredes de fácil </a:t>
                      </a:r>
                      <a:r>
                        <a:rPr lang="es-ES" sz="1800" baseline="0" dirty="0" err="1"/>
                        <a:t>limpeza</a:t>
                      </a:r>
                      <a:r>
                        <a:rPr lang="es-ES" sz="1800" baseline="0" dirty="0"/>
                        <a:t> e </a:t>
                      </a:r>
                      <a:r>
                        <a:rPr lang="es-ES" sz="1800" baseline="0" dirty="0" err="1"/>
                        <a:t>limpos</a:t>
                      </a:r>
                      <a:endParaRPr lang="es-ES" sz="1800" baseline="0" dirty="0"/>
                    </a:p>
                    <a:p>
                      <a:pPr marL="285750" indent="-285750" algn="just">
                        <a:buFontTx/>
                        <a:buChar char="-"/>
                      </a:pPr>
                      <a:r>
                        <a:rPr lang="es-ES" sz="1800" baseline="0" dirty="0"/>
                        <a:t>Non </a:t>
                      </a:r>
                      <a:r>
                        <a:rPr lang="es-ES" sz="1800" baseline="0" dirty="0" err="1"/>
                        <a:t>empregala</a:t>
                      </a:r>
                      <a:r>
                        <a:rPr lang="es-ES" sz="1800" baseline="0" dirty="0"/>
                        <a:t> como almacén (a excepción dos </a:t>
                      </a:r>
                      <a:r>
                        <a:rPr lang="es-ES" sz="1800" baseline="0" dirty="0" err="1"/>
                        <a:t>produtos</a:t>
                      </a:r>
                      <a:r>
                        <a:rPr lang="es-ES" sz="1800" baseline="0" dirty="0"/>
                        <a:t> autorizados para a </a:t>
                      </a:r>
                      <a:r>
                        <a:rPr lang="es-ES" sz="1800" baseline="0" dirty="0" err="1"/>
                        <a:t>limpeza</a:t>
                      </a:r>
                      <a:r>
                        <a:rPr lang="es-ES" sz="1800" baseline="0" dirty="0"/>
                        <a:t> do sistema de </a:t>
                      </a:r>
                      <a:r>
                        <a:rPr lang="es-ES" sz="1800" baseline="0" dirty="0" err="1"/>
                        <a:t>muxido</a:t>
                      </a:r>
                      <a:r>
                        <a:rPr lang="es-ES" sz="1800" baseline="0" dirty="0"/>
                        <a:t> e do tanque)</a:t>
                      </a:r>
                    </a:p>
                    <a:p>
                      <a:pPr marL="285750" indent="-285750" algn="just">
                        <a:buFontTx/>
                        <a:buChar char="-"/>
                      </a:pPr>
                      <a:r>
                        <a:rPr lang="es-ES" sz="1800" baseline="0" dirty="0"/>
                        <a:t>Está </a:t>
                      </a:r>
                      <a:r>
                        <a:rPr lang="es-ES" sz="1800" baseline="0" dirty="0" err="1"/>
                        <a:t>protexida</a:t>
                      </a:r>
                      <a:r>
                        <a:rPr lang="es-ES" sz="1800" baseline="0" dirty="0"/>
                        <a:t> frente a </a:t>
                      </a:r>
                      <a:r>
                        <a:rPr lang="es-ES" sz="1800" baseline="0" dirty="0" err="1"/>
                        <a:t>pragas</a:t>
                      </a:r>
                      <a:endParaRPr lang="es-ES" sz="1800" baseline="0" dirty="0"/>
                    </a:p>
                    <a:p>
                      <a:pPr marL="285750" indent="-285750" algn="just">
                        <a:buFontTx/>
                        <a:buChar char="-"/>
                      </a:pPr>
                      <a:r>
                        <a:rPr lang="es-ES" sz="1800" baseline="0" dirty="0"/>
                        <a:t>Debe </a:t>
                      </a:r>
                      <a:r>
                        <a:rPr lang="es-ES" sz="1800" baseline="0" dirty="0" err="1"/>
                        <a:t>previr</a:t>
                      </a:r>
                      <a:r>
                        <a:rPr lang="es-ES" sz="1800" baseline="0" dirty="0"/>
                        <a:t> a contaminación do </a:t>
                      </a:r>
                      <a:r>
                        <a:rPr lang="es-ES" sz="1800" baseline="0" dirty="0" err="1"/>
                        <a:t>leite</a:t>
                      </a:r>
                      <a:r>
                        <a:rPr lang="es-ES" sz="1800" baseline="0" dirty="0"/>
                        <a:t> (Lámparas con protección)</a:t>
                      </a:r>
                    </a:p>
                  </a:txBody>
                  <a:tcPr marL="91427" marR="91427" marT="45692" marB="45692"/>
                </a:tc>
                <a:extLst>
                  <a:ext uri="{0D108BD9-81ED-4DB2-BD59-A6C34878D82A}">
                    <a16:rowId xmlns:a16="http://schemas.microsoft.com/office/drawing/2014/main" val="10001"/>
                  </a:ext>
                </a:extLst>
              </a:tr>
              <a:tr h="118848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b="1" dirty="0"/>
                        <a:t>Control da alimentación</a:t>
                      </a:r>
                    </a:p>
                    <a:p>
                      <a:pPr algn="just"/>
                      <a:endParaRPr lang="es-ES" sz="1800" b="1" dirty="0"/>
                    </a:p>
                  </a:txBody>
                  <a:tcPr marL="91427" marR="91427" marT="45692" marB="45692"/>
                </a:tc>
                <a:tc>
                  <a:txBody>
                    <a:bodyPr/>
                    <a:lstStyle/>
                    <a:p>
                      <a:pPr marL="0" indent="0" algn="just">
                        <a:buFontTx/>
                        <a:buNone/>
                      </a:pPr>
                      <a:r>
                        <a:rPr lang="es-ES" sz="1800" baseline="0" dirty="0"/>
                        <a:t>- Ración</a:t>
                      </a:r>
                    </a:p>
                  </a:txBody>
                  <a:tcPr marL="91427" marR="91427" marT="45692" marB="45692"/>
                </a:tc>
                <a:extLst>
                  <a:ext uri="{0D108BD9-81ED-4DB2-BD59-A6C34878D82A}">
                    <a16:rowId xmlns:a16="http://schemas.microsoft.com/office/drawing/2014/main" val="10002"/>
                  </a:ext>
                </a:extLst>
              </a:tr>
            </a:tbl>
          </a:graphicData>
        </a:graphic>
      </p:graphicFrame>
      <p:sp>
        <p:nvSpPr>
          <p:cNvPr id="5" name="CuadroTexto 7">
            <a:extLst>
              <a:ext uri="{FF2B5EF4-FFF2-40B4-BE49-F238E27FC236}">
                <a16:creationId xmlns:a16="http://schemas.microsoft.com/office/drawing/2014/main" id="{ECDDBB0B-D1BB-4C12-A854-FECEC1909EF1}"/>
              </a:ext>
            </a:extLst>
          </p:cNvPr>
          <p:cNvSpPr txBox="1">
            <a:spLocks noChangeArrowheads="1"/>
          </p:cNvSpPr>
          <p:nvPr/>
        </p:nvSpPr>
        <p:spPr bwMode="auto">
          <a:xfrm>
            <a:off x="431800" y="319088"/>
            <a:ext cx="8712200" cy="108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000"/>
              </a:spcAft>
              <a:buFont typeface="Arial" panose="020B0604020202020204" pitchFamily="34" charset="0"/>
              <a:buNone/>
            </a:pPr>
            <a:r>
              <a:rPr lang="es-ES_tradnl" altLang="es-ES" sz="2800" dirty="0">
                <a:latin typeface="Arial" panose="020B0604020202020204" pitchFamily="34" charset="0"/>
                <a:cs typeface="Arial" panose="020B0604020202020204" pitchFamily="34" charset="0"/>
              </a:rPr>
              <a:t>6. CRITERIOS MÍNIMOS PARA A CERTIFICACIÓN</a:t>
            </a:r>
          </a:p>
          <a:p>
            <a:pPr eaLnBrk="1" hangingPunct="1">
              <a:spcBef>
                <a:spcPct val="0"/>
              </a:spcBef>
              <a:spcAft>
                <a:spcPts val="1000"/>
              </a:spcAft>
              <a:buFontTx/>
              <a:buNone/>
            </a:pPr>
            <a:endParaRPr lang="es-ES" altLang="es-ES" sz="2800" dirty="0">
              <a:solidFill>
                <a:srgbClr val="218329"/>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5">
            <a:extLst>
              <a:ext uri="{FF2B5EF4-FFF2-40B4-BE49-F238E27FC236}">
                <a16:creationId xmlns:a16="http://schemas.microsoft.com/office/drawing/2014/main" id="{EF476920-798E-4E03-A8F7-0B7B3FFFF6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a:extLst>
              <a:ext uri="{FF2B5EF4-FFF2-40B4-BE49-F238E27FC236}">
                <a16:creationId xmlns:a16="http://schemas.microsoft.com/office/drawing/2014/main" id="{50ABF1F5-AB84-42B0-928B-50D9703912D0}"/>
              </a:ext>
            </a:extLst>
          </p:cNvPr>
          <p:cNvGraphicFramePr>
            <a:graphicFrameLocks noGrp="1"/>
          </p:cNvGraphicFramePr>
          <p:nvPr>
            <p:extLst>
              <p:ext uri="{D42A27DB-BD31-4B8C-83A1-F6EECF244321}">
                <p14:modId xmlns:p14="http://schemas.microsoft.com/office/powerpoint/2010/main" val="1484481381"/>
              </p:ext>
            </p:extLst>
          </p:nvPr>
        </p:nvGraphicFramePr>
        <p:xfrm>
          <a:off x="600075" y="1397000"/>
          <a:ext cx="7834313" cy="4060825"/>
        </p:xfrm>
        <a:graphic>
          <a:graphicData uri="http://schemas.openxmlformats.org/drawingml/2006/table">
            <a:tbl>
              <a:tblPr firstRow="1" bandRow="1">
                <a:tableStyleId>{0505E3EF-67EA-436B-97B2-0124C06EBD24}</a:tableStyleId>
              </a:tblPr>
              <a:tblGrid>
                <a:gridCol w="3115158">
                  <a:extLst>
                    <a:ext uri="{9D8B030D-6E8A-4147-A177-3AD203B41FA5}">
                      <a16:colId xmlns:a16="http://schemas.microsoft.com/office/drawing/2014/main" val="20000"/>
                    </a:ext>
                  </a:extLst>
                </a:gridCol>
                <a:gridCol w="4719155">
                  <a:extLst>
                    <a:ext uri="{9D8B030D-6E8A-4147-A177-3AD203B41FA5}">
                      <a16:colId xmlns:a16="http://schemas.microsoft.com/office/drawing/2014/main" val="20001"/>
                    </a:ext>
                  </a:extLst>
                </a:gridCol>
              </a:tblGrid>
              <a:tr h="370848">
                <a:tc gridSpan="2">
                  <a:txBody>
                    <a:bodyPr/>
                    <a:lstStyle/>
                    <a:p>
                      <a:pPr algn="ctr"/>
                      <a:r>
                        <a:rPr lang="es-ES" sz="1800" baseline="0" dirty="0"/>
                        <a:t>Criterios de </a:t>
                      </a:r>
                      <a:r>
                        <a:rPr lang="es-ES" sz="1800" baseline="0" dirty="0" err="1"/>
                        <a:t>cumprimento</a:t>
                      </a:r>
                      <a:endParaRPr lang="es-ES" sz="1800" baseline="0" dirty="0"/>
                    </a:p>
                  </a:txBody>
                  <a:tcPr marL="91446" marR="91446" marT="45721" marB="45721"/>
                </a:tc>
                <a:tc hMerge="1">
                  <a:txBody>
                    <a:bodyPr/>
                    <a:lstStyle/>
                    <a:p>
                      <a:pPr marL="285750" indent="-285750">
                        <a:buFontTx/>
                        <a:buChar char="-"/>
                      </a:pPr>
                      <a:endParaRPr lang="es-ES" baseline="0" dirty="0"/>
                    </a:p>
                  </a:txBody>
                  <a:tcPr/>
                </a:tc>
                <a:extLst>
                  <a:ext uri="{0D108BD9-81ED-4DB2-BD59-A6C34878D82A}">
                    <a16:rowId xmlns:a16="http://schemas.microsoft.com/office/drawing/2014/main" val="10000"/>
                  </a:ext>
                </a:extLst>
              </a:tr>
              <a:tr h="64009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b="1" dirty="0"/>
                        <a:t>Carga </a:t>
                      </a:r>
                      <a:r>
                        <a:rPr lang="es-ES" sz="1800" b="1" dirty="0" err="1"/>
                        <a:t>gandeira</a:t>
                      </a:r>
                      <a:endParaRPr lang="es-ES" sz="1800" b="1" dirty="0"/>
                    </a:p>
                    <a:p>
                      <a:pPr algn="just"/>
                      <a:endParaRPr lang="es-ES" sz="1800" b="1" dirty="0"/>
                    </a:p>
                  </a:txBody>
                  <a:tcPr marL="91446" marR="91446" marT="45721" marB="45721"/>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dirty="0"/>
                        <a:t>- </a:t>
                      </a:r>
                      <a:r>
                        <a:rPr lang="es-ES" sz="1800" dirty="0" err="1"/>
                        <a:t>Establécese</a:t>
                      </a:r>
                      <a:r>
                        <a:rPr lang="es-ES" sz="1800" dirty="0"/>
                        <a:t> </a:t>
                      </a:r>
                      <a:r>
                        <a:rPr lang="es-ES" sz="1800" baseline="0" dirty="0"/>
                        <a:t>un máximo de </a:t>
                      </a:r>
                      <a:r>
                        <a:rPr lang="es-ES" sz="1800" dirty="0"/>
                        <a:t>2,5 UGM/ha</a:t>
                      </a:r>
                      <a:endParaRPr lang="es-ES" sz="1800" b="1" dirty="0"/>
                    </a:p>
                    <a:p>
                      <a:pPr algn="just"/>
                      <a:endParaRPr lang="es-ES" sz="1800" dirty="0"/>
                    </a:p>
                  </a:txBody>
                  <a:tcPr marL="91446" marR="91446" marT="45721" marB="45721"/>
                </a:tc>
                <a:extLst>
                  <a:ext uri="{0D108BD9-81ED-4DB2-BD59-A6C34878D82A}">
                    <a16:rowId xmlns:a16="http://schemas.microsoft.com/office/drawing/2014/main" val="10001"/>
                  </a:ext>
                </a:extLst>
              </a:tr>
              <a:tr h="37084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800" b="1" dirty="0" err="1"/>
                        <a:t>Auga</a:t>
                      </a:r>
                      <a:endParaRPr lang="es-ES" sz="1800" b="1" dirty="0"/>
                    </a:p>
                  </a:txBody>
                  <a:tcPr marL="91446" marR="91446" marT="45721" marB="45721"/>
                </a:tc>
                <a:tc>
                  <a:txBody>
                    <a:bodyPr/>
                    <a:lstStyle/>
                    <a:p>
                      <a:pPr algn="just"/>
                      <a:r>
                        <a:rPr lang="es-ES" sz="1800" b="0" dirty="0"/>
                        <a:t>- Os </a:t>
                      </a:r>
                      <a:r>
                        <a:rPr lang="es-ES" sz="1800" b="0" dirty="0" err="1"/>
                        <a:t>animais</a:t>
                      </a:r>
                      <a:r>
                        <a:rPr lang="es-ES" sz="1800" b="0" dirty="0"/>
                        <a:t> </a:t>
                      </a:r>
                      <a:r>
                        <a:rPr lang="es-ES" sz="1800" b="0" dirty="0" err="1"/>
                        <a:t>disporán</a:t>
                      </a:r>
                      <a:r>
                        <a:rPr lang="es-ES" sz="1800" b="0" dirty="0"/>
                        <a:t> de </a:t>
                      </a:r>
                      <a:r>
                        <a:rPr lang="es-ES" sz="1800" b="0" dirty="0" err="1"/>
                        <a:t>auga</a:t>
                      </a:r>
                      <a:r>
                        <a:rPr lang="es-ES" sz="1800" b="0" dirty="0"/>
                        <a:t> no pasto.</a:t>
                      </a:r>
                    </a:p>
                  </a:txBody>
                  <a:tcPr marL="91446" marR="91446" marT="45721" marB="45721"/>
                </a:tc>
                <a:extLst>
                  <a:ext uri="{0D108BD9-81ED-4DB2-BD59-A6C34878D82A}">
                    <a16:rowId xmlns:a16="http://schemas.microsoft.com/office/drawing/2014/main" val="10002"/>
                  </a:ext>
                </a:extLst>
              </a:tr>
              <a:tr h="2038943">
                <a:tc>
                  <a:txBody>
                    <a:bodyPr/>
                    <a:lstStyle/>
                    <a:p>
                      <a:pPr algn="just"/>
                      <a:r>
                        <a:rPr lang="es-ES" sz="1800" b="1" dirty="0" err="1"/>
                        <a:t>Rexistro</a:t>
                      </a:r>
                      <a:r>
                        <a:rPr lang="es-ES" sz="1800" b="1" dirty="0"/>
                        <a:t> diario</a:t>
                      </a:r>
                      <a:r>
                        <a:rPr lang="es-ES" sz="1800" b="1" baseline="0" dirty="0"/>
                        <a:t> de pastoreo</a:t>
                      </a:r>
                      <a:endParaRPr lang="es-ES" sz="1800" b="1" dirty="0"/>
                    </a:p>
                  </a:txBody>
                  <a:tcPr marL="91446" marR="91446" marT="45721" marB="45721"/>
                </a:tc>
                <a:tc>
                  <a:txBody>
                    <a:bodyPr/>
                    <a:lstStyle/>
                    <a:p>
                      <a:pPr algn="just"/>
                      <a:r>
                        <a:rPr lang="es-ES" sz="1800" baseline="0" dirty="0"/>
                        <a:t>Calendario de pastoreo onde se anota:</a:t>
                      </a:r>
                    </a:p>
                    <a:p>
                      <a:pPr marL="285750" indent="-285750" algn="just">
                        <a:buFontTx/>
                        <a:buChar char="-"/>
                      </a:pPr>
                      <a:r>
                        <a:rPr lang="es-ES" sz="1800" baseline="0" dirty="0"/>
                        <a:t>Parcela previamente identificada</a:t>
                      </a:r>
                    </a:p>
                    <a:p>
                      <a:pPr marL="285750" indent="-285750" algn="just">
                        <a:buFontTx/>
                        <a:buChar char="-"/>
                      </a:pPr>
                      <a:r>
                        <a:rPr lang="es-ES" sz="1800" baseline="0" dirty="0"/>
                        <a:t>Horas que </a:t>
                      </a:r>
                      <a:r>
                        <a:rPr lang="es-ES" sz="1800" baseline="0" dirty="0" err="1"/>
                        <a:t>saen</a:t>
                      </a:r>
                      <a:r>
                        <a:rPr lang="es-ES" sz="1800" baseline="0" dirty="0"/>
                        <a:t> a pasto</a:t>
                      </a:r>
                    </a:p>
                    <a:p>
                      <a:pPr marL="285750" indent="-285750" algn="just">
                        <a:buFontTx/>
                        <a:buChar char="-"/>
                      </a:pPr>
                      <a:r>
                        <a:rPr lang="es-ES" sz="1800" baseline="0" dirty="0"/>
                        <a:t>Vacas en lactación</a:t>
                      </a:r>
                    </a:p>
                    <a:p>
                      <a:pPr marL="285750" indent="-285750" algn="just">
                        <a:buFontTx/>
                        <a:buChar char="-"/>
                      </a:pPr>
                      <a:r>
                        <a:rPr lang="es-ES" sz="1800" baseline="0" dirty="0"/>
                        <a:t>Vacas que </a:t>
                      </a:r>
                      <a:r>
                        <a:rPr lang="es-ES" sz="1800" baseline="0" dirty="0" err="1"/>
                        <a:t>saen</a:t>
                      </a:r>
                      <a:r>
                        <a:rPr lang="es-ES" sz="1800" baseline="0" dirty="0"/>
                        <a:t> a pasto</a:t>
                      </a:r>
                    </a:p>
                    <a:p>
                      <a:pPr marL="0" indent="0" algn="just">
                        <a:buFontTx/>
                        <a:buNone/>
                      </a:pPr>
                      <a:endParaRPr lang="es-ES" sz="1800" baseline="0" dirty="0"/>
                    </a:p>
                  </a:txBody>
                  <a:tcPr marL="91446" marR="91446" marT="45721" marB="45721"/>
                </a:tc>
                <a:extLst>
                  <a:ext uri="{0D108BD9-81ED-4DB2-BD59-A6C34878D82A}">
                    <a16:rowId xmlns:a16="http://schemas.microsoft.com/office/drawing/2014/main" val="10003"/>
                  </a:ext>
                </a:extLst>
              </a:tr>
              <a:tr h="640093">
                <a:tc>
                  <a:txBody>
                    <a:bodyPr/>
                    <a:lstStyle/>
                    <a:p>
                      <a:pPr algn="just"/>
                      <a:r>
                        <a:rPr lang="es-ES" sz="1800" b="1" dirty="0" err="1"/>
                        <a:t>Produción</a:t>
                      </a:r>
                      <a:r>
                        <a:rPr lang="es-ES" sz="1800" b="1" dirty="0"/>
                        <a:t> de </a:t>
                      </a:r>
                      <a:r>
                        <a:rPr lang="es-ES" sz="1800" b="1" dirty="0" err="1"/>
                        <a:t>forraxes</a:t>
                      </a:r>
                      <a:endParaRPr lang="es-ES" sz="1800" b="1" dirty="0"/>
                    </a:p>
                  </a:txBody>
                  <a:tcPr marL="91446" marR="91446" marT="45721" marB="45721"/>
                </a:tc>
                <a:tc>
                  <a:txBody>
                    <a:bodyPr/>
                    <a:lstStyle/>
                    <a:p>
                      <a:pPr algn="just"/>
                      <a:r>
                        <a:rPr lang="es-ES" sz="1800" baseline="0" dirty="0"/>
                        <a:t>- As </a:t>
                      </a:r>
                      <a:r>
                        <a:rPr lang="es-ES" sz="1800" baseline="0" dirty="0" err="1"/>
                        <a:t>forraxes</a:t>
                      </a:r>
                      <a:r>
                        <a:rPr lang="es-ES" sz="1800" baseline="0" dirty="0"/>
                        <a:t> serán producidas </a:t>
                      </a:r>
                      <a:r>
                        <a:rPr lang="es-ES" sz="1800" baseline="0" dirty="0" err="1"/>
                        <a:t>na</a:t>
                      </a:r>
                      <a:r>
                        <a:rPr lang="es-ES" sz="1800" baseline="0" dirty="0"/>
                        <a:t> explotación </a:t>
                      </a:r>
                      <a:r>
                        <a:rPr lang="es-ES" sz="1800" baseline="0" dirty="0" err="1"/>
                        <a:t>ou</a:t>
                      </a:r>
                      <a:r>
                        <a:rPr lang="es-ES" sz="1800" baseline="0" dirty="0"/>
                        <a:t> </a:t>
                      </a:r>
                      <a:r>
                        <a:rPr lang="es-ES" sz="1800" baseline="0" dirty="0" err="1"/>
                        <a:t>nas</a:t>
                      </a:r>
                      <a:r>
                        <a:rPr lang="es-ES" sz="1800" baseline="0" dirty="0"/>
                        <a:t> </a:t>
                      </a:r>
                      <a:r>
                        <a:rPr lang="es-ES" sz="1800" baseline="0" dirty="0" err="1"/>
                        <a:t>suas</a:t>
                      </a:r>
                      <a:r>
                        <a:rPr lang="es-ES" sz="1800" baseline="0" dirty="0"/>
                        <a:t> proximidades </a:t>
                      </a:r>
                      <a:endParaRPr lang="es-ES" sz="1800" dirty="0"/>
                    </a:p>
                  </a:txBody>
                  <a:tcPr marL="91446" marR="91446" marT="45721" marB="45721"/>
                </a:tc>
                <a:extLst>
                  <a:ext uri="{0D108BD9-81ED-4DB2-BD59-A6C34878D82A}">
                    <a16:rowId xmlns:a16="http://schemas.microsoft.com/office/drawing/2014/main" val="10004"/>
                  </a:ext>
                </a:extLst>
              </a:tr>
            </a:tbl>
          </a:graphicData>
        </a:graphic>
      </p:graphicFrame>
      <p:sp>
        <p:nvSpPr>
          <p:cNvPr id="5" name="CuadroTexto 7">
            <a:extLst>
              <a:ext uri="{FF2B5EF4-FFF2-40B4-BE49-F238E27FC236}">
                <a16:creationId xmlns:a16="http://schemas.microsoft.com/office/drawing/2014/main" id="{02F464C2-2DB3-45A8-A680-8B789C853870}"/>
              </a:ext>
            </a:extLst>
          </p:cNvPr>
          <p:cNvSpPr txBox="1">
            <a:spLocks noChangeArrowheads="1"/>
          </p:cNvSpPr>
          <p:nvPr/>
        </p:nvSpPr>
        <p:spPr bwMode="auto">
          <a:xfrm>
            <a:off x="431800" y="319088"/>
            <a:ext cx="8712200" cy="108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000"/>
              </a:spcAft>
              <a:buFont typeface="Arial" panose="020B0604020202020204" pitchFamily="34" charset="0"/>
              <a:buNone/>
            </a:pPr>
            <a:r>
              <a:rPr lang="es-ES_tradnl" altLang="es-ES" sz="2800" dirty="0">
                <a:latin typeface="Arial" panose="020B0604020202020204" pitchFamily="34" charset="0"/>
                <a:cs typeface="Arial" panose="020B0604020202020204" pitchFamily="34" charset="0"/>
              </a:rPr>
              <a:t>6. CRITERIOS MÍNIMOS PARA A CERTIFICACIÓN</a:t>
            </a:r>
          </a:p>
          <a:p>
            <a:pPr eaLnBrk="1" hangingPunct="1">
              <a:spcBef>
                <a:spcPct val="0"/>
              </a:spcBef>
              <a:spcAft>
                <a:spcPts val="1000"/>
              </a:spcAft>
              <a:buFontTx/>
              <a:buNone/>
            </a:pPr>
            <a:endParaRPr lang="es-ES" altLang="es-ES" sz="2800" dirty="0">
              <a:solidFill>
                <a:srgbClr val="218329"/>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adroTexto 7">
            <a:extLst>
              <a:ext uri="{FF2B5EF4-FFF2-40B4-BE49-F238E27FC236}">
                <a16:creationId xmlns:a16="http://schemas.microsoft.com/office/drawing/2014/main" id="{50E27EB9-2530-42C8-98DB-C83E7921B8A7}"/>
              </a:ext>
            </a:extLst>
          </p:cNvPr>
          <p:cNvSpPr txBox="1">
            <a:spLocks noChangeArrowheads="1"/>
          </p:cNvSpPr>
          <p:nvPr/>
        </p:nvSpPr>
        <p:spPr bwMode="auto">
          <a:xfrm>
            <a:off x="431800" y="354013"/>
            <a:ext cx="8280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endParaRPr lang="es-ES_tradnl"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Aft>
                <a:spcPts val="1000"/>
              </a:spcAft>
            </a:pPr>
            <a:endParaRPr lang="es-ES"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4580" name="CuadroTexto 7">
            <a:extLst>
              <a:ext uri="{FF2B5EF4-FFF2-40B4-BE49-F238E27FC236}">
                <a16:creationId xmlns:a16="http://schemas.microsoft.com/office/drawing/2014/main" id="{90BBD2C1-3F4A-4EFE-A772-1ADAFC1279EB}"/>
              </a:ext>
            </a:extLst>
          </p:cNvPr>
          <p:cNvSpPr txBox="1">
            <a:spLocks noChangeArrowheads="1"/>
          </p:cNvSpPr>
          <p:nvPr/>
        </p:nvSpPr>
        <p:spPr bwMode="auto">
          <a:xfrm>
            <a:off x="431800" y="315913"/>
            <a:ext cx="5984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7. AUDITORIA LEITE DE PASTOREO EN EXPLOTACIÓN</a:t>
            </a:r>
          </a:p>
        </p:txBody>
      </p:sp>
      <p:sp>
        <p:nvSpPr>
          <p:cNvPr id="6" name="2 Marcador de contenido">
            <a:extLst>
              <a:ext uri="{FF2B5EF4-FFF2-40B4-BE49-F238E27FC236}">
                <a16:creationId xmlns:a16="http://schemas.microsoft.com/office/drawing/2014/main" id="{4879C39B-8B43-4CC5-8EF0-4578E7B70DA2}"/>
              </a:ext>
            </a:extLst>
          </p:cNvPr>
          <p:cNvSpPr>
            <a:spLocks noGrp="1"/>
          </p:cNvSpPr>
          <p:nvPr>
            <p:ph sz="half" idx="1"/>
          </p:nvPr>
        </p:nvSpPr>
        <p:spPr>
          <a:xfrm>
            <a:off x="179512" y="1789346"/>
            <a:ext cx="8229600" cy="4857750"/>
          </a:xfrm>
        </p:spPr>
        <p:txBody>
          <a:bodyPr rtlCol="0">
            <a:normAutofit/>
          </a:bodyPr>
          <a:lstStyle/>
          <a:p>
            <a:pPr marL="182880" indent="-182880" algn="just" eaLnBrk="1" fontAlgn="auto" hangingPunct="1">
              <a:defRPr/>
            </a:pPr>
            <a:r>
              <a:rPr lang="gl-ES" sz="2400" dirty="0"/>
              <a:t>O auditor verificará o sistema de rexistro para determinar os días e horas de pastoreo das vacas, de maneira que, nos tempos asignados, poderá verificar si as vacas están realmente pastando ao aire libre.</a:t>
            </a:r>
          </a:p>
          <a:p>
            <a:pPr marL="182880" indent="-182880" algn="just" eaLnBrk="1" fontAlgn="auto" hangingPunct="1">
              <a:defRPr/>
            </a:pPr>
            <a:r>
              <a:rPr lang="gl-ES" sz="2400" dirty="0"/>
              <a:t>Durante a auditoría, o gandeiro proporcionará ó auditor, información sobre o funcionamento e as medidas rexistradas.</a:t>
            </a:r>
          </a:p>
          <a:p>
            <a:pPr marL="182880" indent="-182880" algn="just" eaLnBrk="1" fontAlgn="auto" hangingPunct="1">
              <a:defRPr/>
            </a:pPr>
            <a:r>
              <a:rPr lang="gl-ES" sz="2400" dirty="0"/>
              <a:t>1. Tempo de pastoreo do rabaño durante os últimos doce meses.</a:t>
            </a:r>
          </a:p>
          <a:p>
            <a:pPr marL="182880" indent="-182880" algn="just" eaLnBrk="1" fontAlgn="auto" hangingPunct="1">
              <a:defRPr/>
            </a:pPr>
            <a:r>
              <a:rPr lang="gl-ES" sz="2400" dirty="0"/>
              <a:t>2. A lista actual de vacas que están rexistradas como as que están pastando no prado (libro de explotación/carta de </a:t>
            </a:r>
            <a:r>
              <a:rPr lang="gl-ES" sz="2400" dirty="0" err="1"/>
              <a:t>calificación</a:t>
            </a:r>
            <a:r>
              <a:rPr lang="gl-ES" sz="2400" dirty="0"/>
              <a:t> sanitaria).</a:t>
            </a:r>
          </a:p>
          <a:p>
            <a:pPr marL="0" indent="0" eaLnBrk="1" fontAlgn="auto" hangingPunct="1">
              <a:buFont typeface="Arial" panose="020B0604020202020204" pitchFamily="34" charset="0"/>
              <a:buNone/>
              <a:defRPr/>
            </a:pPr>
            <a:endParaRPr lang="es-ES" dirty="0"/>
          </a:p>
          <a:p>
            <a:pPr marL="182880" indent="-182880" eaLnBrk="1" fontAlgn="auto" hangingPunct="1">
              <a:buFont typeface="Arial" panose="020B0604020202020204" pitchFamily="34" charset="0"/>
              <a:buNone/>
              <a:defRPr/>
            </a:pPr>
            <a:endParaRPr lang="es-ES" sz="2000" dirty="0"/>
          </a:p>
        </p:txBody>
      </p:sp>
      <p:pic>
        <p:nvPicPr>
          <p:cNvPr id="8" name="Imagen 5">
            <a:extLst>
              <a:ext uri="{FF2B5EF4-FFF2-40B4-BE49-F238E27FC236}">
                <a16:creationId xmlns:a16="http://schemas.microsoft.com/office/drawing/2014/main" id="{9FA61857-DED5-469A-8D41-AB71A4D8F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USUARIO\Desktop\FOTOS\curso\IMG_20170515_134304.jpg">
            <a:extLst>
              <a:ext uri="{FF2B5EF4-FFF2-40B4-BE49-F238E27FC236}">
                <a16:creationId xmlns:a16="http://schemas.microsoft.com/office/drawing/2014/main" id="{DB087175-5DD4-4B5D-8975-B1B08AF3DA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4822" y="72635"/>
            <a:ext cx="2511878" cy="18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uadroTexto 7">
            <a:extLst>
              <a:ext uri="{FF2B5EF4-FFF2-40B4-BE49-F238E27FC236}">
                <a16:creationId xmlns:a16="http://schemas.microsoft.com/office/drawing/2014/main" id="{90BBD2C1-3F4A-4EFE-A772-1ADAFC1279EB}"/>
              </a:ext>
            </a:extLst>
          </p:cNvPr>
          <p:cNvSpPr txBox="1">
            <a:spLocks noChangeArrowheads="1"/>
          </p:cNvSpPr>
          <p:nvPr/>
        </p:nvSpPr>
        <p:spPr bwMode="auto">
          <a:xfrm>
            <a:off x="395536" y="269702"/>
            <a:ext cx="6084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8. SISTEMA GLOBAL DE XESTIÓN</a:t>
            </a:r>
          </a:p>
        </p:txBody>
      </p:sp>
      <p:sp>
        <p:nvSpPr>
          <p:cNvPr id="6" name="2 Marcador de contenido">
            <a:extLst>
              <a:ext uri="{FF2B5EF4-FFF2-40B4-BE49-F238E27FC236}">
                <a16:creationId xmlns:a16="http://schemas.microsoft.com/office/drawing/2014/main" id="{4879C39B-8B43-4CC5-8EF0-4578E7B70DA2}"/>
              </a:ext>
            </a:extLst>
          </p:cNvPr>
          <p:cNvSpPr>
            <a:spLocks noGrp="1"/>
          </p:cNvSpPr>
          <p:nvPr>
            <p:ph sz="half" idx="1"/>
          </p:nvPr>
        </p:nvSpPr>
        <p:spPr>
          <a:xfrm>
            <a:off x="265527" y="1052736"/>
            <a:ext cx="8848886" cy="4857750"/>
          </a:xfrm>
        </p:spPr>
        <p:txBody>
          <a:bodyPr rtlCol="0">
            <a:normAutofit lnSpcReduction="10000"/>
          </a:bodyPr>
          <a:lstStyle/>
          <a:p>
            <a:pPr eaLnBrk="1" fontAlgn="auto" hangingPunct="1">
              <a:buFontTx/>
              <a:buChar char="-"/>
              <a:defRPr/>
            </a:pPr>
            <a:r>
              <a:rPr lang="es-ES" dirty="0"/>
              <a:t>Sistema de </a:t>
            </a:r>
            <a:r>
              <a:rPr lang="es-ES" dirty="0" err="1"/>
              <a:t>Xestión</a:t>
            </a:r>
            <a:endParaRPr lang="es-ES" dirty="0"/>
          </a:p>
          <a:p>
            <a:pPr eaLnBrk="1" fontAlgn="auto" hangingPunct="1">
              <a:buFontTx/>
              <a:buChar char="-"/>
              <a:defRPr/>
            </a:pPr>
            <a:r>
              <a:rPr lang="es-ES" dirty="0" err="1"/>
              <a:t>Procedementos</a:t>
            </a:r>
            <a:endParaRPr lang="es-ES" dirty="0"/>
          </a:p>
          <a:p>
            <a:pPr lvl="1">
              <a:buFontTx/>
              <a:buChar char="-"/>
              <a:defRPr/>
            </a:pPr>
            <a:r>
              <a:rPr lang="es-ES" dirty="0"/>
              <a:t>Control da documentación</a:t>
            </a:r>
          </a:p>
          <a:p>
            <a:pPr lvl="1">
              <a:buFontTx/>
              <a:buChar char="-"/>
              <a:defRPr/>
            </a:pPr>
            <a:r>
              <a:rPr lang="es-ES" dirty="0"/>
              <a:t>Operador responsable</a:t>
            </a:r>
          </a:p>
          <a:p>
            <a:pPr lvl="1">
              <a:buFontTx/>
              <a:buChar char="-"/>
              <a:defRPr/>
            </a:pPr>
            <a:r>
              <a:rPr lang="es-ES" dirty="0"/>
              <a:t>Formación do </a:t>
            </a:r>
            <a:r>
              <a:rPr lang="es-ES" dirty="0" err="1"/>
              <a:t>persoal</a:t>
            </a:r>
            <a:r>
              <a:rPr lang="es-ES" dirty="0"/>
              <a:t> encargado do autocontrol e </a:t>
            </a:r>
            <a:r>
              <a:rPr lang="es-ES" dirty="0" err="1"/>
              <a:t>avaliación</a:t>
            </a:r>
            <a:endParaRPr lang="es-ES" dirty="0"/>
          </a:p>
          <a:p>
            <a:pPr lvl="1">
              <a:buFontTx/>
              <a:buChar char="-"/>
              <a:defRPr/>
            </a:pPr>
            <a:r>
              <a:rPr lang="es-ES" dirty="0"/>
              <a:t>Requisitos de pastoreo</a:t>
            </a:r>
          </a:p>
          <a:p>
            <a:pPr lvl="1">
              <a:buFontTx/>
              <a:buChar char="-"/>
              <a:defRPr/>
            </a:pPr>
            <a:r>
              <a:rPr lang="es-ES" dirty="0" err="1"/>
              <a:t>Rastrexabilidade</a:t>
            </a:r>
            <a:r>
              <a:rPr lang="es-ES" dirty="0"/>
              <a:t>	</a:t>
            </a:r>
          </a:p>
          <a:p>
            <a:pPr lvl="1">
              <a:buFontTx/>
              <a:buChar char="-"/>
              <a:defRPr/>
            </a:pPr>
            <a:r>
              <a:rPr lang="es-ES" dirty="0"/>
              <a:t>Marcado e identificación de </a:t>
            </a:r>
            <a:r>
              <a:rPr lang="es-ES" dirty="0" err="1"/>
              <a:t>produtos</a:t>
            </a:r>
            <a:endParaRPr lang="es-ES" dirty="0"/>
          </a:p>
          <a:p>
            <a:pPr lvl="1">
              <a:buFontTx/>
              <a:buChar char="-"/>
              <a:defRPr/>
            </a:pPr>
            <a:r>
              <a:rPr lang="es-ES" dirty="0"/>
              <a:t>Non conformidades</a:t>
            </a:r>
          </a:p>
          <a:p>
            <a:pPr lvl="1">
              <a:buFontTx/>
              <a:buChar char="-"/>
              <a:defRPr/>
            </a:pPr>
            <a:r>
              <a:rPr lang="es-ES" dirty="0" err="1"/>
              <a:t>Reclamacións</a:t>
            </a:r>
            <a:r>
              <a:rPr lang="es-ES" dirty="0"/>
              <a:t> de clientes</a:t>
            </a:r>
          </a:p>
          <a:p>
            <a:pPr lvl="1">
              <a:buFontTx/>
              <a:buChar char="-"/>
              <a:defRPr/>
            </a:pPr>
            <a:r>
              <a:rPr lang="es-ES" dirty="0" err="1"/>
              <a:t>Réxime</a:t>
            </a:r>
            <a:r>
              <a:rPr lang="es-ES" dirty="0"/>
              <a:t> sancionador</a:t>
            </a:r>
          </a:p>
          <a:p>
            <a:pPr lvl="1">
              <a:buFontTx/>
              <a:buChar char="-"/>
              <a:defRPr/>
            </a:pPr>
            <a:endParaRPr lang="es-ES" dirty="0"/>
          </a:p>
          <a:p>
            <a:pPr marL="182880" indent="-182880" eaLnBrk="1" fontAlgn="auto" hangingPunct="1">
              <a:buFont typeface="Arial" panose="020B0604020202020204" pitchFamily="34" charset="0"/>
              <a:buNone/>
              <a:defRPr/>
            </a:pPr>
            <a:endParaRPr lang="es-ES" sz="2000" dirty="0"/>
          </a:p>
        </p:txBody>
      </p:sp>
      <p:pic>
        <p:nvPicPr>
          <p:cNvPr id="8" name="Imagen 5">
            <a:extLst>
              <a:ext uri="{FF2B5EF4-FFF2-40B4-BE49-F238E27FC236}">
                <a16:creationId xmlns:a16="http://schemas.microsoft.com/office/drawing/2014/main" id="{9FA61857-DED5-469A-8D41-AB71A4D8F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esultado de imagen de sistema de gestion">
            <a:extLst>
              <a:ext uri="{FF2B5EF4-FFF2-40B4-BE49-F238E27FC236}">
                <a16:creationId xmlns:a16="http://schemas.microsoft.com/office/drawing/2014/main" id="{A4048F78-0376-4848-8E5C-F32853827F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793"/>
          <a:stretch/>
        </p:blipFill>
        <p:spPr bwMode="auto">
          <a:xfrm>
            <a:off x="6732240" y="269702"/>
            <a:ext cx="1945020" cy="222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92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a:extLst>
              <a:ext uri="{FF2B5EF4-FFF2-40B4-BE49-F238E27FC236}">
                <a16:creationId xmlns:a16="http://schemas.microsoft.com/office/drawing/2014/main" id="{4879C39B-8B43-4CC5-8EF0-4578E7B70DA2}"/>
              </a:ext>
            </a:extLst>
          </p:cNvPr>
          <p:cNvSpPr>
            <a:spLocks noGrp="1"/>
          </p:cNvSpPr>
          <p:nvPr>
            <p:ph sz="half" idx="1"/>
          </p:nvPr>
        </p:nvSpPr>
        <p:spPr>
          <a:xfrm>
            <a:off x="265527" y="1298355"/>
            <a:ext cx="8848886" cy="4857750"/>
          </a:xfrm>
        </p:spPr>
        <p:txBody>
          <a:bodyPr rtlCol="0">
            <a:normAutofit/>
          </a:bodyPr>
          <a:lstStyle/>
          <a:p>
            <a:pPr eaLnBrk="1" fontAlgn="auto" hangingPunct="1">
              <a:buFontTx/>
              <a:buChar char="-"/>
              <a:defRPr/>
            </a:pPr>
            <a:r>
              <a:rPr lang="es-ES" dirty="0"/>
              <a:t>Auditoría </a:t>
            </a:r>
            <a:r>
              <a:rPr lang="es-ES" dirty="0" err="1"/>
              <a:t>ó</a:t>
            </a:r>
            <a:r>
              <a:rPr lang="es-ES" dirty="0"/>
              <a:t> sistema de </a:t>
            </a:r>
            <a:r>
              <a:rPr lang="es-ES" dirty="0" err="1"/>
              <a:t>xestión</a:t>
            </a:r>
            <a:r>
              <a:rPr lang="es-ES" dirty="0"/>
              <a:t> e </a:t>
            </a:r>
            <a:r>
              <a:rPr lang="es-ES" dirty="0" err="1"/>
              <a:t>procedementos</a:t>
            </a:r>
            <a:endParaRPr lang="es-ES" dirty="0"/>
          </a:p>
          <a:p>
            <a:pPr eaLnBrk="1" fontAlgn="auto" hangingPunct="1">
              <a:buFontTx/>
              <a:buChar char="-"/>
              <a:defRPr/>
            </a:pPr>
            <a:r>
              <a:rPr lang="es-ES" dirty="0" err="1"/>
              <a:t>Exercicio</a:t>
            </a:r>
            <a:r>
              <a:rPr lang="es-ES" dirty="0"/>
              <a:t> de </a:t>
            </a:r>
            <a:r>
              <a:rPr lang="es-ES" dirty="0" err="1"/>
              <a:t>rastrexabilidade</a:t>
            </a:r>
            <a:r>
              <a:rPr lang="es-ES" dirty="0"/>
              <a:t> e balance de masa sobre varios lotes fabricados tanto hacia atrás como hacia </a:t>
            </a:r>
            <a:r>
              <a:rPr lang="es-ES" dirty="0" err="1"/>
              <a:t>adiante</a:t>
            </a:r>
            <a:r>
              <a:rPr lang="es-ES" dirty="0"/>
              <a:t>.</a:t>
            </a:r>
          </a:p>
          <a:p>
            <a:pPr lvl="1">
              <a:buFontTx/>
              <a:buChar char="-"/>
              <a:defRPr/>
            </a:pPr>
            <a:endParaRPr lang="es-ES" dirty="0"/>
          </a:p>
          <a:p>
            <a:pPr marL="182880" indent="-182880" eaLnBrk="1" fontAlgn="auto" hangingPunct="1">
              <a:buFont typeface="Arial" panose="020B0604020202020204" pitchFamily="34" charset="0"/>
              <a:buNone/>
              <a:defRPr/>
            </a:pPr>
            <a:endParaRPr lang="es-ES" sz="2000" dirty="0"/>
          </a:p>
        </p:txBody>
      </p:sp>
      <p:pic>
        <p:nvPicPr>
          <p:cNvPr id="8" name="Imagen 5">
            <a:extLst>
              <a:ext uri="{FF2B5EF4-FFF2-40B4-BE49-F238E27FC236}">
                <a16:creationId xmlns:a16="http://schemas.microsoft.com/office/drawing/2014/main" id="{9FA61857-DED5-469A-8D41-AB71A4D8F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7">
            <a:extLst>
              <a:ext uri="{FF2B5EF4-FFF2-40B4-BE49-F238E27FC236}">
                <a16:creationId xmlns:a16="http://schemas.microsoft.com/office/drawing/2014/main" id="{931D9DBD-8D42-4233-B6F2-0587007ED22F}"/>
              </a:ext>
            </a:extLst>
          </p:cNvPr>
          <p:cNvSpPr txBox="1">
            <a:spLocks noChangeArrowheads="1"/>
          </p:cNvSpPr>
          <p:nvPr/>
        </p:nvSpPr>
        <p:spPr bwMode="auto">
          <a:xfrm>
            <a:off x="323528" y="260648"/>
            <a:ext cx="9577064" cy="108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9. AUDITORIA LEITE DE PASTOREO EN </a:t>
            </a:r>
          </a:p>
          <a:p>
            <a:pPr eaLnBrk="1" hangingPunct="1">
              <a:spcAft>
                <a:spcPts val="1000"/>
              </a:spcAft>
              <a:buFont typeface="Arial" panose="020B0604020202020204" pitchFamily="34" charset="0"/>
              <a:buNone/>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INDUSTRIA</a:t>
            </a:r>
          </a:p>
        </p:txBody>
      </p:sp>
      <p:pic>
        <p:nvPicPr>
          <p:cNvPr id="2" name="Picture 2" descr="Resultado de imagen de trazabilidad queso de oveja">
            <a:extLst>
              <a:ext uri="{FF2B5EF4-FFF2-40B4-BE49-F238E27FC236}">
                <a16:creationId xmlns:a16="http://schemas.microsoft.com/office/drawing/2014/main" id="{6E77DC07-2CB0-4D41-BBDC-D3FE37CB36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846" b="19539"/>
          <a:stretch/>
        </p:blipFill>
        <p:spPr bwMode="auto">
          <a:xfrm>
            <a:off x="971600" y="3284984"/>
            <a:ext cx="6934200" cy="18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1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adroTexto 7">
            <a:extLst>
              <a:ext uri="{FF2B5EF4-FFF2-40B4-BE49-F238E27FC236}">
                <a16:creationId xmlns:a16="http://schemas.microsoft.com/office/drawing/2014/main" id="{5DFC1646-F771-4F13-82F9-8DA314A02AEB}"/>
              </a:ext>
            </a:extLst>
          </p:cNvPr>
          <p:cNvSpPr txBox="1">
            <a:spLocks noChangeArrowheads="1"/>
          </p:cNvSpPr>
          <p:nvPr/>
        </p:nvSpPr>
        <p:spPr bwMode="auto">
          <a:xfrm>
            <a:off x="431800" y="612775"/>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s-ES" altLang="es-ES" sz="2800" b="1" dirty="0">
                <a:latin typeface="Arial" panose="020B0604020202020204" pitchFamily="34" charset="0"/>
                <a:ea typeface="ＭＳ Ｐゴシック" panose="020B0600070205080204" pitchFamily="34" charset="-128"/>
                <a:cs typeface="Arial" panose="020B0604020202020204" pitchFamily="34" charset="0"/>
              </a:rPr>
              <a:t>1. INTRODUCIÓN</a:t>
            </a:r>
          </a:p>
        </p:txBody>
      </p:sp>
      <p:sp>
        <p:nvSpPr>
          <p:cNvPr id="10243" name="CuadroTexto 5">
            <a:extLst>
              <a:ext uri="{FF2B5EF4-FFF2-40B4-BE49-F238E27FC236}">
                <a16:creationId xmlns:a16="http://schemas.microsoft.com/office/drawing/2014/main" id="{44FF4875-591F-41FE-9B49-F12DEC066311}"/>
              </a:ext>
            </a:extLst>
          </p:cNvPr>
          <p:cNvSpPr txBox="1">
            <a:spLocks noChangeArrowheads="1"/>
          </p:cNvSpPr>
          <p:nvPr/>
        </p:nvSpPr>
        <p:spPr bwMode="auto">
          <a:xfrm>
            <a:off x="431800" y="1703238"/>
            <a:ext cx="852963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endParaRPr lang="es-ES" altLang="es-ES" sz="2400" dirty="0"/>
          </a:p>
          <a:p>
            <a:pPr algn="just"/>
            <a:r>
              <a:rPr lang="gl-ES" altLang="es-ES" sz="2000" dirty="0"/>
              <a:t>A maior formación e información dos consumidores se reflicte nunha actitude máis ecolóxica, existindo un maior consumo sostible e responsable co medio rural.</a:t>
            </a:r>
          </a:p>
          <a:p>
            <a:pPr algn="just"/>
            <a:endParaRPr lang="gl-ES" altLang="es-ES" sz="2000" dirty="0"/>
          </a:p>
          <a:p>
            <a:pPr algn="just"/>
            <a:r>
              <a:rPr lang="gl-ES" altLang="es-ES" sz="2000" dirty="0"/>
              <a:t>A produción de leite de pastoreo revélase como unha oportunidade de negocio para aquelas granxas que actualmente xa están facendo pastoreo e dispoñen  de suficiente terreo para alimentar as súas vacas ou para aquelas  granxas que necesitan dar un valor engadido ao seu traballo producindo litros dun leite dunha maior calidade, cun sabor diferenciado e respectando o coidado polo medio e polo benestar dos animais.</a:t>
            </a:r>
          </a:p>
          <a:p>
            <a:pPr eaLnBrk="1" hangingPunct="1">
              <a:spcAft>
                <a:spcPts val="600"/>
              </a:spcAft>
            </a:pPr>
            <a:endParaRPr lang="es-ES_tradnl" altLang="es-ES" sz="2000" b="1" dirty="0"/>
          </a:p>
        </p:txBody>
      </p:sp>
      <p:pic>
        <p:nvPicPr>
          <p:cNvPr id="6" name="Imagen 5">
            <a:extLst>
              <a:ext uri="{FF2B5EF4-FFF2-40B4-BE49-F238E27FC236}">
                <a16:creationId xmlns:a16="http://schemas.microsoft.com/office/drawing/2014/main" id="{D60CD4C6-9CC9-44E8-A50F-80A25D35DF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curso\IMG_20170803_170839.jpg">
            <a:extLst>
              <a:ext uri="{FF2B5EF4-FFF2-40B4-BE49-F238E27FC236}">
                <a16:creationId xmlns:a16="http://schemas.microsoft.com/office/drawing/2014/main" id="{A713F2DB-CCAA-4F18-9F3B-376A6CA569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16632"/>
            <a:ext cx="318452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uadroTexto 7">
            <a:extLst>
              <a:ext uri="{FF2B5EF4-FFF2-40B4-BE49-F238E27FC236}">
                <a16:creationId xmlns:a16="http://schemas.microsoft.com/office/drawing/2014/main" id="{DAB36341-81AE-4CEF-850F-39D8D772C5FC}"/>
              </a:ext>
            </a:extLst>
          </p:cNvPr>
          <p:cNvSpPr txBox="1">
            <a:spLocks noChangeArrowheads="1"/>
          </p:cNvSpPr>
          <p:nvPr/>
        </p:nvSpPr>
        <p:spPr bwMode="auto">
          <a:xfrm>
            <a:off x="557843" y="373043"/>
            <a:ext cx="828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spcAft>
                <a:spcPts val="1000"/>
              </a:spcAft>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10. CARACTERÍSTICAS DAS EXPLOTACIÓNS EN CERTIFICACIÓN DE PASTOREO</a:t>
            </a:r>
          </a:p>
        </p:txBody>
      </p:sp>
      <p:sp>
        <p:nvSpPr>
          <p:cNvPr id="20483" name="1 Marcador de contenido">
            <a:extLst>
              <a:ext uri="{FF2B5EF4-FFF2-40B4-BE49-F238E27FC236}">
                <a16:creationId xmlns:a16="http://schemas.microsoft.com/office/drawing/2014/main" id="{40D17112-E5B0-4FBF-B9A1-6F2354ECA923}"/>
              </a:ext>
            </a:extLst>
          </p:cNvPr>
          <p:cNvSpPr>
            <a:spLocks noGrp="1" noChangeArrowheads="1"/>
          </p:cNvSpPr>
          <p:nvPr>
            <p:ph idx="1"/>
          </p:nvPr>
        </p:nvSpPr>
        <p:spPr>
          <a:xfrm>
            <a:off x="557843" y="1638300"/>
            <a:ext cx="7983537" cy="3213100"/>
          </a:xfrm>
        </p:spPr>
        <p:txBody>
          <a:bodyPr>
            <a:spAutoFit/>
          </a:bodyPr>
          <a:lstStyle/>
          <a:p>
            <a:pPr eaLnBrk="1" hangingPunct="1">
              <a:spcBef>
                <a:spcPct val="0"/>
              </a:spcBef>
              <a:spcAft>
                <a:spcPts val="600"/>
              </a:spcAft>
              <a:buFont typeface="Arial" panose="020B0604020202020204" pitchFamily="34" charset="0"/>
              <a:buChar char="•"/>
              <a:defRPr/>
            </a:pPr>
            <a:r>
              <a:rPr lang="gl-ES" altLang="es-ES" sz="2400" dirty="0"/>
              <a:t>As explotacións de pastoreo son explotacións de tamaño pequeno- mediano.</a:t>
            </a:r>
          </a:p>
          <a:p>
            <a:pPr eaLnBrk="1" hangingPunct="1">
              <a:spcBef>
                <a:spcPct val="0"/>
              </a:spcBef>
              <a:spcAft>
                <a:spcPts val="600"/>
              </a:spcAft>
              <a:buFont typeface="Arial" panose="020B0604020202020204" pitchFamily="34" charset="0"/>
              <a:buChar char="•"/>
              <a:defRPr/>
            </a:pPr>
            <a:r>
              <a:rPr lang="gl-ES" altLang="es-ES" sz="2400" dirty="0"/>
              <a:t>Son explotacións familiares, onde conviven varias xeracións.</a:t>
            </a:r>
          </a:p>
          <a:p>
            <a:pPr eaLnBrk="1" hangingPunct="1">
              <a:spcBef>
                <a:spcPct val="0"/>
              </a:spcBef>
              <a:spcAft>
                <a:spcPts val="600"/>
              </a:spcAft>
              <a:buFont typeface="Arial" panose="020B0604020202020204" pitchFamily="34" charset="0"/>
              <a:buChar char="•"/>
              <a:defRPr/>
            </a:pPr>
            <a:endParaRPr lang="gl-ES" altLang="es-ES" sz="2400" dirty="0"/>
          </a:p>
          <a:p>
            <a:pPr marL="0" indent="0" eaLnBrk="1" hangingPunct="1">
              <a:spcBef>
                <a:spcPct val="0"/>
              </a:spcBef>
              <a:spcAft>
                <a:spcPts val="600"/>
              </a:spcAft>
              <a:buFont typeface="Wingdings" panose="05000000000000000000" pitchFamily="2" charset="2"/>
              <a:buNone/>
              <a:defRPr/>
            </a:pPr>
            <a:endParaRPr lang="gl-ES" altLang="es-ES" sz="2400" dirty="0"/>
          </a:p>
          <a:p>
            <a:pPr eaLnBrk="1" hangingPunct="1">
              <a:spcBef>
                <a:spcPct val="0"/>
              </a:spcBef>
              <a:spcAft>
                <a:spcPts val="600"/>
              </a:spcAft>
              <a:buFont typeface="Arial" panose="020B0604020202020204" pitchFamily="34" charset="0"/>
              <a:buChar char="•"/>
              <a:defRPr/>
            </a:pPr>
            <a:endParaRPr lang="gl-ES" altLang="es-ES" sz="2400" dirty="0"/>
          </a:p>
          <a:p>
            <a:pPr eaLnBrk="1" hangingPunct="1">
              <a:spcBef>
                <a:spcPct val="0"/>
              </a:spcBef>
              <a:spcAft>
                <a:spcPts val="600"/>
              </a:spcAft>
              <a:buFont typeface="Arial" panose="020B0604020202020204" pitchFamily="34" charset="0"/>
              <a:buChar char="•"/>
              <a:defRPr/>
            </a:pPr>
            <a:endParaRPr lang="gl-ES" altLang="es-ES" sz="2400" dirty="0"/>
          </a:p>
          <a:p>
            <a:pPr marL="0" indent="0" eaLnBrk="1" hangingPunct="1">
              <a:spcBef>
                <a:spcPct val="0"/>
              </a:spcBef>
              <a:spcAft>
                <a:spcPts val="600"/>
              </a:spcAft>
              <a:buFont typeface="Wingdings" panose="05000000000000000000" pitchFamily="2" charset="2"/>
              <a:buNone/>
              <a:defRPr/>
            </a:pPr>
            <a:endParaRPr lang="gl-ES" altLang="es-ES" sz="2400" dirty="0"/>
          </a:p>
        </p:txBody>
      </p:sp>
      <p:pic>
        <p:nvPicPr>
          <p:cNvPr id="19461" name="Imagen 4">
            <a:extLst>
              <a:ext uri="{FF2B5EF4-FFF2-40B4-BE49-F238E27FC236}">
                <a16:creationId xmlns:a16="http://schemas.microsoft.com/office/drawing/2014/main" id="{C0C59B92-02ED-44B7-8A8D-8A1EAF3859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943" b="8986"/>
          <a:stretch>
            <a:fillRect/>
          </a:stretch>
        </p:blipFill>
        <p:spPr bwMode="auto">
          <a:xfrm>
            <a:off x="1763688" y="2996952"/>
            <a:ext cx="5400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4168104C-E231-4322-98D3-37E85F4E54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1456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1 Marcador de contenido">
            <a:extLst>
              <a:ext uri="{FF2B5EF4-FFF2-40B4-BE49-F238E27FC236}">
                <a16:creationId xmlns:a16="http://schemas.microsoft.com/office/drawing/2014/main" id="{3D415BC9-5B26-49E4-889B-D42C964DDFDA}"/>
              </a:ext>
            </a:extLst>
          </p:cNvPr>
          <p:cNvSpPr>
            <a:spLocks noGrp="1" noChangeArrowheads="1"/>
          </p:cNvSpPr>
          <p:nvPr>
            <p:ph idx="1"/>
          </p:nvPr>
        </p:nvSpPr>
        <p:spPr>
          <a:xfrm>
            <a:off x="467544" y="1844824"/>
            <a:ext cx="7983537" cy="3277820"/>
          </a:xfrm>
        </p:spPr>
        <p:txBody>
          <a:bodyPr>
            <a:spAutoFit/>
          </a:bodyPr>
          <a:lstStyle/>
          <a:p>
            <a:pPr algn="just" eaLnBrk="1" hangingPunct="1">
              <a:spcBef>
                <a:spcPct val="0"/>
              </a:spcBef>
              <a:spcAft>
                <a:spcPts val="600"/>
              </a:spcAft>
              <a:buFont typeface="Arial" panose="020B0604020202020204" pitchFamily="34" charset="0"/>
              <a:buChar char="•"/>
              <a:defRPr/>
            </a:pPr>
            <a:r>
              <a:rPr lang="gl-ES" altLang="es-ES" sz="2400" dirty="0"/>
              <a:t>As explotacións onde se produce leite en base a pastoreo é un leite producido en explotacións onde o papel da muller xoga unha gran relevancia, empregando métodos de produción respectuosos co medio, ligados ao territorio e ao medio rural. </a:t>
            </a:r>
          </a:p>
          <a:p>
            <a:pPr marL="0" indent="0" eaLnBrk="1" hangingPunct="1">
              <a:spcBef>
                <a:spcPct val="0"/>
              </a:spcBef>
              <a:spcAft>
                <a:spcPts val="600"/>
              </a:spcAft>
              <a:buFont typeface="Wingdings" panose="05000000000000000000" pitchFamily="2" charset="2"/>
              <a:buNone/>
              <a:defRPr/>
            </a:pPr>
            <a:endParaRPr lang="gl-ES" altLang="es-ES" sz="2400" dirty="0"/>
          </a:p>
          <a:p>
            <a:pPr marL="0" indent="0" eaLnBrk="1" hangingPunct="1">
              <a:spcBef>
                <a:spcPct val="0"/>
              </a:spcBef>
              <a:spcAft>
                <a:spcPts val="600"/>
              </a:spcAft>
              <a:buFont typeface="Wingdings" panose="05000000000000000000" pitchFamily="2" charset="2"/>
              <a:buNone/>
              <a:defRPr/>
            </a:pPr>
            <a:endParaRPr lang="gl-ES" altLang="es-ES" sz="2400" dirty="0"/>
          </a:p>
          <a:p>
            <a:pPr marL="0" indent="0" eaLnBrk="1" hangingPunct="1">
              <a:spcBef>
                <a:spcPct val="0"/>
              </a:spcBef>
              <a:spcAft>
                <a:spcPts val="600"/>
              </a:spcAft>
              <a:buFont typeface="Wingdings" panose="05000000000000000000" pitchFamily="2" charset="2"/>
              <a:buNone/>
              <a:defRPr/>
            </a:pPr>
            <a:endParaRPr lang="gl-ES" altLang="es-ES" sz="2400" dirty="0"/>
          </a:p>
        </p:txBody>
      </p:sp>
      <p:sp>
        <p:nvSpPr>
          <p:cNvPr id="5" name="CuadroTexto 7">
            <a:extLst>
              <a:ext uri="{FF2B5EF4-FFF2-40B4-BE49-F238E27FC236}">
                <a16:creationId xmlns:a16="http://schemas.microsoft.com/office/drawing/2014/main" id="{CBBD2EF6-23B8-49F1-B839-AF2CBC8684EC}"/>
              </a:ext>
            </a:extLst>
          </p:cNvPr>
          <p:cNvSpPr txBox="1">
            <a:spLocks noChangeArrowheads="1"/>
          </p:cNvSpPr>
          <p:nvPr/>
        </p:nvSpPr>
        <p:spPr bwMode="auto">
          <a:xfrm>
            <a:off x="557843" y="373043"/>
            <a:ext cx="828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spcAft>
                <a:spcPts val="1000"/>
              </a:spcAft>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10. CARACTERÍSTICAS DAS EXPLOTACIÓNS EN CERTIFICACIÓN DE PASTOREO</a:t>
            </a:r>
          </a:p>
        </p:txBody>
      </p:sp>
      <p:pic>
        <p:nvPicPr>
          <p:cNvPr id="6" name="Imagen 5">
            <a:extLst>
              <a:ext uri="{FF2B5EF4-FFF2-40B4-BE49-F238E27FC236}">
                <a16:creationId xmlns:a16="http://schemas.microsoft.com/office/drawing/2014/main" id="{9633B799-2B6E-4561-BCB1-DC803A90A3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4324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4034" name="Imagen 5">
            <a:extLst>
              <a:ext uri="{FF2B5EF4-FFF2-40B4-BE49-F238E27FC236}">
                <a16:creationId xmlns:a16="http://schemas.microsoft.com/office/drawing/2014/main" id="{AD26A9C1-43A8-49FF-8CDD-8B334DC82D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4 Marcador de contenido">
            <a:extLst>
              <a:ext uri="{FF2B5EF4-FFF2-40B4-BE49-F238E27FC236}">
                <a16:creationId xmlns:a16="http://schemas.microsoft.com/office/drawing/2014/main" id="{0514E223-4BB6-412E-9EB5-0D58BDE3DE7E}"/>
              </a:ext>
            </a:extLst>
          </p:cNvPr>
          <p:cNvSpPr>
            <a:spLocks noGrp="1"/>
          </p:cNvSpPr>
          <p:nvPr>
            <p:ph idx="1"/>
          </p:nvPr>
        </p:nvSpPr>
        <p:spPr>
          <a:xfrm>
            <a:off x="4677607" y="1590834"/>
            <a:ext cx="4286881" cy="1182688"/>
          </a:xfrm>
        </p:spPr>
        <p:txBody>
          <a:bodyPr>
            <a:noAutofit/>
          </a:bodyPr>
          <a:lstStyle/>
          <a:p>
            <a:pPr eaLnBrk="1" hangingPunct="1">
              <a:buFont typeface="Wingdings 2" panose="05020102010507070707" pitchFamily="18" charset="2"/>
              <a:buNone/>
            </a:pPr>
            <a:r>
              <a:rPr lang="es-ES" altLang="es-ES" sz="4000" b="1" dirty="0" err="1">
                <a:latin typeface="Arial" panose="020B0604020202020204" pitchFamily="34" charset="0"/>
                <a:cs typeface="Arial" panose="020B0604020202020204" pitchFamily="34" charset="0"/>
              </a:rPr>
              <a:t>Moitas</a:t>
            </a:r>
            <a:r>
              <a:rPr lang="es-ES" altLang="es-ES" sz="4000" b="1" dirty="0">
                <a:latin typeface="Arial" panose="020B0604020202020204" pitchFamily="34" charset="0"/>
                <a:cs typeface="Arial" panose="020B0604020202020204" pitchFamily="34" charset="0"/>
              </a:rPr>
              <a:t> </a:t>
            </a:r>
            <a:r>
              <a:rPr lang="es-ES" altLang="es-ES" sz="4000" b="1" dirty="0" err="1">
                <a:latin typeface="Arial" panose="020B0604020202020204" pitchFamily="34" charset="0"/>
                <a:cs typeface="Arial" panose="020B0604020202020204" pitchFamily="34" charset="0"/>
              </a:rPr>
              <a:t>Grazas</a:t>
            </a:r>
            <a:endParaRPr lang="es-ES" altLang="es-ES" sz="4000" b="1" dirty="0">
              <a:latin typeface="Arial" panose="020B0604020202020204" pitchFamily="34" charset="0"/>
              <a:cs typeface="Arial" panose="020B0604020202020204" pitchFamily="34" charset="0"/>
            </a:endParaRPr>
          </a:p>
        </p:txBody>
      </p:sp>
      <p:sp>
        <p:nvSpPr>
          <p:cNvPr id="44037" name="5 Título">
            <a:extLst>
              <a:ext uri="{FF2B5EF4-FFF2-40B4-BE49-F238E27FC236}">
                <a16:creationId xmlns:a16="http://schemas.microsoft.com/office/drawing/2014/main" id="{166CC8EE-22F1-48D6-A38E-010A2017373D}"/>
              </a:ext>
            </a:extLst>
          </p:cNvPr>
          <p:cNvSpPr>
            <a:spLocks noGrp="1"/>
          </p:cNvSpPr>
          <p:nvPr>
            <p:ph type="title"/>
          </p:nvPr>
        </p:nvSpPr>
        <p:spPr>
          <a:xfrm>
            <a:off x="251520" y="4675822"/>
            <a:ext cx="8316912" cy="1143000"/>
          </a:xfrm>
        </p:spPr>
        <p:txBody>
          <a:bodyPr>
            <a:normAutofit fontScale="90000"/>
          </a:bodyPr>
          <a:lstStyle/>
          <a:p>
            <a:pPr algn="l"/>
            <a:r>
              <a:rPr lang="es-ES_tradnl" altLang="es-ES" sz="2200" dirty="0">
                <a:latin typeface="Arial" panose="020B0604020202020204" pitchFamily="34" charset="0"/>
                <a:cs typeface="Arial" panose="020B0604020202020204" pitchFamily="34" charset="0"/>
              </a:rPr>
              <a:t>María Rey Campos</a:t>
            </a:r>
            <a:br>
              <a:rPr lang="es-ES_tradnl" altLang="es-ES" sz="2200" dirty="0">
                <a:latin typeface="Arial" panose="020B0604020202020204" pitchFamily="34" charset="0"/>
                <a:cs typeface="Arial" panose="020B0604020202020204" pitchFamily="34" charset="0"/>
              </a:rPr>
            </a:br>
            <a:r>
              <a:rPr lang="es-ES_tradnl" altLang="es-ES" sz="2200" dirty="0">
                <a:latin typeface="Arial" panose="020B0604020202020204" pitchFamily="34" charset="0"/>
                <a:cs typeface="Arial" panose="020B0604020202020204" pitchFamily="34" charset="0"/>
              </a:rPr>
              <a:t>Responsable Departamento Calidad e Innovación</a:t>
            </a:r>
            <a:br>
              <a:rPr lang="es-ES_tradnl" altLang="es-ES" sz="2200" dirty="0">
                <a:latin typeface="Arial" panose="020B0604020202020204" pitchFamily="34" charset="0"/>
                <a:cs typeface="Arial" panose="020B0604020202020204" pitchFamily="34" charset="0"/>
              </a:rPr>
            </a:br>
            <a:r>
              <a:rPr lang="es-ES_tradnl" altLang="es-ES" sz="2200" dirty="0">
                <a:latin typeface="Arial" panose="020B0604020202020204" pitchFamily="34" charset="0"/>
                <a:cs typeface="Arial" panose="020B0604020202020204" pitchFamily="34" charset="0"/>
              </a:rPr>
              <a:t>Alimentaria  AGACA</a:t>
            </a:r>
            <a:br>
              <a:rPr lang="es-ES_tradnl" altLang="es-ES" sz="2200" dirty="0">
                <a:latin typeface="Arial" panose="020B0604020202020204" pitchFamily="34" charset="0"/>
                <a:cs typeface="Arial" panose="020B0604020202020204" pitchFamily="34" charset="0"/>
              </a:rPr>
            </a:br>
            <a:r>
              <a:rPr lang="es-ES" sz="2200" dirty="0">
                <a:latin typeface="Arial" panose="020B0604020202020204" pitchFamily="34" charset="0"/>
                <a:cs typeface="Arial" panose="020B0604020202020204" pitchFamily="34" charset="0"/>
                <a:hlinkClick r:id="rId3"/>
              </a:rPr>
              <a:t>mrey@agaca.coop</a:t>
            </a:r>
            <a:br>
              <a:rPr lang="es-ES" sz="2200" dirty="0">
                <a:latin typeface="Arial" panose="020B0604020202020204" pitchFamily="34" charset="0"/>
                <a:cs typeface="Arial" panose="020B0604020202020204" pitchFamily="34" charset="0"/>
              </a:rPr>
            </a:br>
            <a:br>
              <a:rPr lang="es-ES_tradnl" altLang="es-ES" sz="2000" dirty="0">
                <a:latin typeface="Arial" panose="020B0604020202020204" pitchFamily="34" charset="0"/>
                <a:cs typeface="Arial" panose="020B0604020202020204" pitchFamily="34" charset="0"/>
              </a:rPr>
            </a:br>
            <a:endParaRPr lang="es-ES" altLang="es-ES" sz="2000" dirty="0">
              <a:latin typeface="Arial" panose="020B0604020202020204" pitchFamily="34" charset="0"/>
              <a:cs typeface="Arial" panose="020B0604020202020204" pitchFamily="34" charset="0"/>
            </a:endParaRPr>
          </a:p>
        </p:txBody>
      </p:sp>
      <p:pic>
        <p:nvPicPr>
          <p:cNvPr id="1026" name="Picture 2" descr="http://agaca.coop/wp-content/uploads/2014/11/a-para-sectores-e1415882122391.jpg">
            <a:extLst>
              <a:ext uri="{FF2B5EF4-FFF2-40B4-BE49-F238E27FC236}">
                <a16:creationId xmlns:a16="http://schemas.microsoft.com/office/drawing/2014/main" id="{E211C0FC-AD4F-41CC-9F79-AA0666493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64704"/>
            <a:ext cx="4156388" cy="3219737"/>
          </a:xfrm>
          <a:prstGeom prst="rect">
            <a:avLst/>
          </a:prstGeom>
          <a:noFill/>
          <a:extLst>
            <a:ext uri="{909E8E84-426E-40DD-AFC4-6F175D3DCCD1}">
              <a14:hiddenFill xmlns:a14="http://schemas.microsoft.com/office/drawing/2010/main">
                <a:solidFill>
                  <a:srgbClr val="FFFFFF"/>
                </a:solidFill>
              </a14:hiddenFill>
            </a:ext>
          </a:extLst>
        </p:spPr>
      </p:pic>
      <p:pic>
        <p:nvPicPr>
          <p:cNvPr id="6" name="3 Imagen">
            <a:extLst>
              <a:ext uri="{FF2B5EF4-FFF2-40B4-BE49-F238E27FC236}">
                <a16:creationId xmlns:a16="http://schemas.microsoft.com/office/drawing/2014/main" id="{2FBA9853-5CD4-482A-B1B3-708C4581CA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429000"/>
            <a:ext cx="2880320" cy="22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uadroTexto 7">
            <a:extLst>
              <a:ext uri="{FF2B5EF4-FFF2-40B4-BE49-F238E27FC236}">
                <a16:creationId xmlns:a16="http://schemas.microsoft.com/office/drawing/2014/main" id="{5143C318-4CE6-4049-8254-ACEEDCF348E7}"/>
              </a:ext>
            </a:extLst>
          </p:cNvPr>
          <p:cNvSpPr txBox="1">
            <a:spLocks noChangeArrowheads="1"/>
          </p:cNvSpPr>
          <p:nvPr/>
        </p:nvSpPr>
        <p:spPr bwMode="auto">
          <a:xfrm>
            <a:off x="395536" y="312837"/>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s-ES" altLang="es-ES" sz="2800" b="1" dirty="0">
                <a:latin typeface="Arial" panose="020B0604020202020204" pitchFamily="34" charset="0"/>
                <a:ea typeface="ＭＳ Ｐゴシック" panose="020B0600070205080204" pitchFamily="34" charset="-128"/>
                <a:cs typeface="Arial" panose="020B0604020202020204" pitchFamily="34" charset="0"/>
              </a:rPr>
              <a:t>1. INTRODUCIÓN</a:t>
            </a:r>
          </a:p>
        </p:txBody>
      </p:sp>
      <p:sp>
        <p:nvSpPr>
          <p:cNvPr id="11267" name="CuadroTexto 5">
            <a:extLst>
              <a:ext uri="{FF2B5EF4-FFF2-40B4-BE49-F238E27FC236}">
                <a16:creationId xmlns:a16="http://schemas.microsoft.com/office/drawing/2014/main" id="{B709D1A0-10C9-4830-AA06-CF7D02206DA1}"/>
              </a:ext>
            </a:extLst>
          </p:cNvPr>
          <p:cNvSpPr txBox="1">
            <a:spLocks noChangeArrowheads="1"/>
          </p:cNvSpPr>
          <p:nvPr/>
        </p:nvSpPr>
        <p:spPr bwMode="auto">
          <a:xfrm>
            <a:off x="220663" y="764704"/>
            <a:ext cx="4999037"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fontAlgn="t" hangingPunct="1"/>
            <a:endParaRPr lang="es-ES" altLang="es-ES" sz="2400" dirty="0"/>
          </a:p>
          <a:p>
            <a:pPr algn="just" fontAlgn="t"/>
            <a:r>
              <a:rPr lang="gl-ES" altLang="es-ES" sz="2300" dirty="0"/>
              <a:t>A gandería en pastoreo é unha forma diferente de enfocar a produción, ten por obxectivo obter alimentos sans, de calidade, mediante a utilización óptima e racional dos recursos, respectando o medio ambiente, o benestar animal e sen empregar a penas sustancias químicas de síntese. O pastoreo está ligado á terra, ó coidado da paisaxe e os ecosistemas, os animais desenvólvense nun espazo aberto e de maneira natural, podendo mostrar o seu comportamento natural. </a:t>
            </a:r>
            <a:r>
              <a:rPr lang="es-ES" altLang="es-ES" sz="2300" dirty="0"/>
              <a:t> </a:t>
            </a:r>
          </a:p>
          <a:p>
            <a:pPr eaLnBrk="1" hangingPunct="1">
              <a:spcAft>
                <a:spcPts val="600"/>
              </a:spcAft>
            </a:pPr>
            <a:endParaRPr lang="es-ES_tradnl" altLang="es-ES" sz="2000" b="1" dirty="0"/>
          </a:p>
        </p:txBody>
      </p:sp>
      <p:pic>
        <p:nvPicPr>
          <p:cNvPr id="11269" name="Picture 3" descr="C:\Users\USUARIO\Desktop\FOTOS\curso\IMG_20170515_134304.jpg">
            <a:extLst>
              <a:ext uri="{FF2B5EF4-FFF2-40B4-BE49-F238E27FC236}">
                <a16:creationId xmlns:a16="http://schemas.microsoft.com/office/drawing/2014/main" id="{03545054-218C-4D6B-A03C-80431F19A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355850"/>
            <a:ext cx="38100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FAC7638A-0549-432D-A2C3-C32FD7F24B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uadroTexto 7">
            <a:extLst>
              <a:ext uri="{FF2B5EF4-FFF2-40B4-BE49-F238E27FC236}">
                <a16:creationId xmlns:a16="http://schemas.microsoft.com/office/drawing/2014/main" id="{DC92DC7E-95BB-48CE-A4BC-3E0A05D389A5}"/>
              </a:ext>
            </a:extLst>
          </p:cNvPr>
          <p:cNvSpPr txBox="1">
            <a:spLocks noChangeArrowheads="1"/>
          </p:cNvSpPr>
          <p:nvPr/>
        </p:nvSpPr>
        <p:spPr bwMode="auto">
          <a:xfrm>
            <a:off x="411383" y="240907"/>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s-ES" altLang="es-ES" sz="2800" b="1" dirty="0">
                <a:latin typeface="Arial" panose="020B0604020202020204" pitchFamily="34" charset="0"/>
                <a:ea typeface="ＭＳ Ｐゴシック" panose="020B0600070205080204" pitchFamily="34" charset="-128"/>
                <a:cs typeface="Arial" panose="020B0604020202020204" pitchFamily="34" charset="0"/>
              </a:rPr>
              <a:t>1. INTRODUCIÓN</a:t>
            </a:r>
          </a:p>
        </p:txBody>
      </p:sp>
      <p:sp>
        <p:nvSpPr>
          <p:cNvPr id="12291" name="CuadroTexto 5">
            <a:extLst>
              <a:ext uri="{FF2B5EF4-FFF2-40B4-BE49-F238E27FC236}">
                <a16:creationId xmlns:a16="http://schemas.microsoft.com/office/drawing/2014/main" id="{916EC5C0-A011-4E83-AB2D-3BD550D74E3F}"/>
              </a:ext>
            </a:extLst>
          </p:cNvPr>
          <p:cNvSpPr txBox="1">
            <a:spLocks noChangeArrowheads="1"/>
          </p:cNvSpPr>
          <p:nvPr/>
        </p:nvSpPr>
        <p:spPr bwMode="auto">
          <a:xfrm>
            <a:off x="251520" y="768737"/>
            <a:ext cx="613886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fontAlgn="t"/>
            <a:r>
              <a:rPr lang="gl-ES" altLang="es-ES" sz="2300" dirty="0"/>
              <a:t>A produción de leite de pastoreo está revelándose como un nicho interesante para cada vez máis explotacións de gando vacún. A</a:t>
            </a:r>
            <a:r>
              <a:rPr lang="gl-ES" altLang="es-ES" sz="2300" dirty="0">
                <a:hlinkClick r:id="rId2"/>
              </a:rPr>
              <a:t> alta demanda deste produto tanto en España como en Europa</a:t>
            </a:r>
            <a:r>
              <a:rPr lang="gl-ES" altLang="es-ES" sz="2300" dirty="0"/>
              <a:t>, superior á oferta, a subida de prezos que está experimentando e a idoneidade deste territorio para esta produción, apuntan a un futuro prometedor. </a:t>
            </a:r>
          </a:p>
          <a:p>
            <a:pPr algn="just"/>
            <a:r>
              <a:rPr lang="gl-ES" altLang="es-ES" sz="2300" dirty="0"/>
              <a:t>Os novos hábitos de consumo obrigan á distribución a abastecer os seus lineais con este tipo de produtos, </a:t>
            </a:r>
            <a:r>
              <a:rPr lang="gl-ES" altLang="es-ES" sz="2300" dirty="0" err="1"/>
              <a:t>surxindo</a:t>
            </a:r>
            <a:r>
              <a:rPr lang="gl-ES" altLang="es-ES" sz="2300" dirty="0"/>
              <a:t> así a oportunidade de revalorizar un produto castigado pola crise constante dun sector lácteo moi necesitado de dar valor engadido aos seus produtos.</a:t>
            </a:r>
          </a:p>
          <a:p>
            <a:pPr eaLnBrk="1" hangingPunct="1">
              <a:spcAft>
                <a:spcPts val="600"/>
              </a:spcAft>
            </a:pPr>
            <a:endParaRPr lang="es-ES_tradnl" altLang="es-ES" sz="2000" b="1" dirty="0"/>
          </a:p>
        </p:txBody>
      </p:sp>
      <p:pic>
        <p:nvPicPr>
          <p:cNvPr id="6" name="Imagen 5">
            <a:extLst>
              <a:ext uri="{FF2B5EF4-FFF2-40B4-BE49-F238E27FC236}">
                <a16:creationId xmlns:a16="http://schemas.microsoft.com/office/drawing/2014/main" id="{F453F09F-27CA-4C1E-8D6E-023A406FA1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ASTOREO &lt;br&gt; ENTERA">
            <a:extLst>
              <a:ext uri="{FF2B5EF4-FFF2-40B4-BE49-F238E27FC236}">
                <a16:creationId xmlns:a16="http://schemas.microsoft.com/office/drawing/2014/main" id="{06CB08FD-2DD0-4F42-B270-4DD5037F1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543" y="282587"/>
            <a:ext cx="1355319" cy="2894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eitelarsa.es/2015_img/productos/sombra/leche-entera-detalle.png">
            <a:extLst>
              <a:ext uri="{FF2B5EF4-FFF2-40B4-BE49-F238E27FC236}">
                <a16:creationId xmlns:a16="http://schemas.microsoft.com/office/drawing/2014/main" id="{9BBA8F0B-D2F2-478C-8A49-D8B30736E3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9944" y="692696"/>
            <a:ext cx="1500758" cy="2406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leitelarsa.es/2015_img/productos/sombra/yogur-natural-larsa-detalle.png">
            <a:extLst>
              <a:ext uri="{FF2B5EF4-FFF2-40B4-BE49-F238E27FC236}">
                <a16:creationId xmlns:a16="http://schemas.microsoft.com/office/drawing/2014/main" id="{3FBF36F9-2A66-488B-8CAE-1A17560C7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1478" y="3518761"/>
            <a:ext cx="1500758" cy="1400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95405"/>
            <a:ext cx="8229600" cy="569299"/>
          </a:xfrm>
        </p:spPr>
        <p:txBody>
          <a:bodyPr>
            <a:normAutofit fontScale="90000"/>
          </a:bodyPr>
          <a:lstStyle/>
          <a:p>
            <a:pPr algn="l"/>
            <a:r>
              <a:rPr lang="es-ES" dirty="0"/>
              <a:t>2. OBXECTIVOS</a:t>
            </a:r>
          </a:p>
        </p:txBody>
      </p:sp>
      <p:sp>
        <p:nvSpPr>
          <p:cNvPr id="3" name="2 Marcador de contenido"/>
          <p:cNvSpPr>
            <a:spLocks noGrp="1"/>
          </p:cNvSpPr>
          <p:nvPr>
            <p:ph idx="1"/>
          </p:nvPr>
        </p:nvSpPr>
        <p:spPr>
          <a:xfrm>
            <a:off x="251520" y="876713"/>
            <a:ext cx="8229600" cy="4856543"/>
          </a:xfrm>
        </p:spPr>
        <p:txBody>
          <a:bodyPr>
            <a:normAutofit/>
          </a:bodyPr>
          <a:lstStyle/>
          <a:p>
            <a:pPr algn="just">
              <a:buNone/>
            </a:pPr>
            <a:r>
              <a:rPr lang="gl-ES" dirty="0"/>
              <a:t>Os dous obxectivos principais son:</a:t>
            </a:r>
          </a:p>
          <a:p>
            <a:pPr algn="just">
              <a:buFontTx/>
              <a:buChar char="-"/>
            </a:pPr>
            <a:r>
              <a:rPr lang="gl-ES" dirty="0"/>
              <a:t>Garantir co leite procede de vacas en réxime de pastoreo cumprindo coas premisas marcadas no referencial de aplicación desenvolto.</a:t>
            </a:r>
          </a:p>
          <a:p>
            <a:pPr algn="just">
              <a:buFontTx/>
              <a:buChar char="-"/>
            </a:pPr>
            <a:r>
              <a:rPr lang="gl-ES" dirty="0"/>
              <a:t>Cumprimento da </a:t>
            </a:r>
            <a:r>
              <a:rPr lang="gl-ES" dirty="0" err="1"/>
              <a:t>rastrexabilidade</a:t>
            </a:r>
            <a:r>
              <a:rPr lang="gl-ES" dirty="0"/>
              <a:t> e identificación ó longo da cadea de produción.</a:t>
            </a:r>
          </a:p>
          <a:p>
            <a:pPr>
              <a:buNone/>
            </a:pPr>
            <a:endParaRPr lang="es-ES" sz="2000" dirty="0"/>
          </a:p>
        </p:txBody>
      </p:sp>
      <p:pic>
        <p:nvPicPr>
          <p:cNvPr id="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6485" y="218357"/>
            <a:ext cx="8424936" cy="569299"/>
          </a:xfrm>
        </p:spPr>
        <p:txBody>
          <a:bodyPr>
            <a:noAutofit/>
          </a:bodyPr>
          <a:lstStyle/>
          <a:p>
            <a:pPr algn="l"/>
            <a:r>
              <a:rPr lang="es-ES" sz="3600" dirty="0"/>
              <a:t>3. CAMPO DE APLICACIÓN DA AUDITORÍA</a:t>
            </a:r>
          </a:p>
        </p:txBody>
      </p:sp>
      <p:sp>
        <p:nvSpPr>
          <p:cNvPr id="3" name="2 Marcador de contenido"/>
          <p:cNvSpPr>
            <a:spLocks noGrp="1"/>
          </p:cNvSpPr>
          <p:nvPr>
            <p:ph idx="1"/>
          </p:nvPr>
        </p:nvSpPr>
        <p:spPr>
          <a:xfrm>
            <a:off x="594153" y="859661"/>
            <a:ext cx="8229600" cy="4856543"/>
          </a:xfrm>
        </p:spPr>
        <p:txBody>
          <a:bodyPr>
            <a:normAutofit/>
          </a:bodyPr>
          <a:lstStyle/>
          <a:p>
            <a:pPr marL="0" indent="0">
              <a:buNone/>
            </a:pPr>
            <a:endParaRPr lang="es-ES" sz="2000" dirty="0">
              <a:solidFill>
                <a:srgbClr val="00B050"/>
              </a:solidFill>
            </a:endParaRPr>
          </a:p>
          <a:p>
            <a:pPr algn="just">
              <a:buFontTx/>
              <a:buChar char="-"/>
            </a:pPr>
            <a:r>
              <a:rPr lang="gl-ES" sz="3600" dirty="0"/>
              <a:t>Explotacións gandeiras </a:t>
            </a:r>
          </a:p>
          <a:p>
            <a:pPr algn="just">
              <a:buFontTx/>
              <a:buChar char="-"/>
            </a:pPr>
            <a:endParaRPr lang="gl-ES" sz="3600" dirty="0"/>
          </a:p>
          <a:p>
            <a:pPr marL="0" indent="0" algn="just">
              <a:buNone/>
            </a:pPr>
            <a:endParaRPr lang="gl-ES" sz="3600" dirty="0"/>
          </a:p>
          <a:p>
            <a:pPr marL="0" indent="0" algn="just">
              <a:buNone/>
            </a:pPr>
            <a:endParaRPr lang="gl-ES" sz="3600" dirty="0"/>
          </a:p>
          <a:p>
            <a:pPr algn="just">
              <a:buFontTx/>
              <a:buChar char="-"/>
            </a:pPr>
            <a:r>
              <a:rPr lang="gl-ES" sz="3600" dirty="0"/>
              <a:t>Industria láctea</a:t>
            </a:r>
          </a:p>
          <a:p>
            <a:pPr>
              <a:buNone/>
            </a:pPr>
            <a:endParaRPr lang="es-ES" sz="2000" dirty="0"/>
          </a:p>
        </p:txBody>
      </p:sp>
      <p:pic>
        <p:nvPicPr>
          <p:cNvPr id="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17034"/>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Resultado de imagen de QUESOS DEL DUERO">
            <a:extLst>
              <a:ext uri="{FF2B5EF4-FFF2-40B4-BE49-F238E27FC236}">
                <a16:creationId xmlns:a16="http://schemas.microsoft.com/office/drawing/2014/main" id="{7F933E42-E151-478C-9F43-93EB5A4C9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156" y="3999071"/>
            <a:ext cx="28575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UARIO\Desktop\FOTOS\curso\IMG_20170515_134304.jpg">
            <a:extLst>
              <a:ext uri="{FF2B5EF4-FFF2-40B4-BE49-F238E27FC236}">
                <a16:creationId xmlns:a16="http://schemas.microsoft.com/office/drawing/2014/main" id="{A0CF1EEB-2C45-47C4-A50A-D62D888829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122" y="1988840"/>
            <a:ext cx="2511878" cy="18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49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5">
            <a:extLst>
              <a:ext uri="{FF2B5EF4-FFF2-40B4-BE49-F238E27FC236}">
                <a16:creationId xmlns:a16="http://schemas.microsoft.com/office/drawing/2014/main" id="{1E23F174-6D80-426A-97E2-8F0089A20F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a:extLst>
              <a:ext uri="{FF2B5EF4-FFF2-40B4-BE49-F238E27FC236}">
                <a16:creationId xmlns:a16="http://schemas.microsoft.com/office/drawing/2014/main" id="{9B922937-12D0-4738-8178-2CC6A942221B}"/>
              </a:ext>
            </a:extLst>
          </p:cNvPr>
          <p:cNvSpPr>
            <a:spLocks noGrp="1"/>
          </p:cNvSpPr>
          <p:nvPr>
            <p:ph sz="half" idx="1"/>
          </p:nvPr>
        </p:nvSpPr>
        <p:spPr>
          <a:xfrm>
            <a:off x="728663" y="1185863"/>
            <a:ext cx="7983537" cy="1646237"/>
          </a:xfrm>
        </p:spPr>
        <p:txBody>
          <a:bodyPr spcCol="360000">
            <a:spAutoFit/>
          </a:bodyPr>
          <a:lstStyle/>
          <a:p>
            <a:pPr eaLnBrk="1" fontAlgn="auto" hangingPunct="1">
              <a:spcBef>
                <a:spcPts val="0"/>
              </a:spcBef>
              <a:spcAft>
                <a:spcPts val="600"/>
              </a:spcAft>
              <a:buFont typeface="Arial" charset="0"/>
              <a:buChar char="•"/>
              <a:defRPr/>
            </a:pPr>
            <a:r>
              <a:rPr lang="es-ES" sz="2400" u="sng" dirty="0">
                <a:latin typeface=""/>
              </a:rPr>
              <a:t>Pastoreo continuo:</a:t>
            </a:r>
          </a:p>
          <a:p>
            <a:pPr marL="0" indent="0" eaLnBrk="1" fontAlgn="auto" hangingPunct="1">
              <a:spcBef>
                <a:spcPts val="0"/>
              </a:spcBef>
              <a:spcAft>
                <a:spcPts val="600"/>
              </a:spcAft>
              <a:buFont typeface="Arial" charset="0"/>
              <a:buNone/>
              <a:defRPr/>
            </a:pPr>
            <a:r>
              <a:rPr lang="gl-ES" sz="2400" dirty="0">
                <a:latin typeface=""/>
              </a:rPr>
              <a:t>Un número fixo de animais permanecen nunha parcela por un prolongado período de tempo, tendo dúas variables carga fixa e carga variable.</a:t>
            </a:r>
          </a:p>
        </p:txBody>
      </p:sp>
      <p:pic>
        <p:nvPicPr>
          <p:cNvPr id="11268" name="8 Imagen" descr="http://images.engormix.com/s_articles/1439_pastoreo_01.jpg">
            <a:extLst>
              <a:ext uri="{FF2B5EF4-FFF2-40B4-BE49-F238E27FC236}">
                <a16:creationId xmlns:a16="http://schemas.microsoft.com/office/drawing/2014/main" id="{501A63CD-4FC6-4708-BB49-BCC1BF982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832100"/>
            <a:ext cx="6337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uadroTexto 7">
            <a:extLst>
              <a:ext uri="{FF2B5EF4-FFF2-40B4-BE49-F238E27FC236}">
                <a16:creationId xmlns:a16="http://schemas.microsoft.com/office/drawing/2014/main" id="{3B87C1D2-7D78-47C0-9C0C-272D9F0A36BF}"/>
              </a:ext>
            </a:extLst>
          </p:cNvPr>
          <p:cNvSpPr txBox="1">
            <a:spLocks noChangeArrowheads="1"/>
          </p:cNvSpPr>
          <p:nvPr/>
        </p:nvSpPr>
        <p:spPr bwMode="auto">
          <a:xfrm>
            <a:off x="431800" y="427038"/>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 typeface="Arial" panose="020B0604020202020204" pitchFamily="34" charset="0"/>
              <a:buNone/>
            </a:pPr>
            <a:r>
              <a:rPr lang="es-ES_tradnl" altLang="es-ES" sz="2800" dirty="0">
                <a:latin typeface="Arial" panose="020B0604020202020204" pitchFamily="34" charset="0"/>
                <a:cs typeface="Arial" panose="020B0604020202020204" pitchFamily="34" charset="0"/>
              </a:rPr>
              <a:t>4. MÉTODOS DE PASTOREO</a:t>
            </a:r>
          </a:p>
        </p:txBody>
      </p:sp>
    </p:spTree>
    <p:extLst>
      <p:ext uri="{BB962C8B-B14F-4D97-AF65-F5344CB8AC3E}">
        <p14:creationId xmlns:p14="http://schemas.microsoft.com/office/powerpoint/2010/main" val="17240811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5">
            <a:extLst>
              <a:ext uri="{FF2B5EF4-FFF2-40B4-BE49-F238E27FC236}">
                <a16:creationId xmlns:a16="http://schemas.microsoft.com/office/drawing/2014/main" id="{4BB67ACF-4C18-4888-AAE5-65BF40B50F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Marcador de contenido">
            <a:extLst>
              <a:ext uri="{FF2B5EF4-FFF2-40B4-BE49-F238E27FC236}">
                <a16:creationId xmlns:a16="http://schemas.microsoft.com/office/drawing/2014/main" id="{DE474CCE-1F70-4D00-8E91-B0022AC6B99E}"/>
              </a:ext>
            </a:extLst>
          </p:cNvPr>
          <p:cNvSpPr>
            <a:spLocks noGrp="1"/>
          </p:cNvSpPr>
          <p:nvPr>
            <p:ph sz="half" idx="1"/>
          </p:nvPr>
        </p:nvSpPr>
        <p:spPr>
          <a:xfrm>
            <a:off x="728663" y="1185863"/>
            <a:ext cx="7983537" cy="2462212"/>
          </a:xfrm>
        </p:spPr>
        <p:txBody>
          <a:bodyPr spcCol="360000">
            <a:spAutoFit/>
          </a:bodyPr>
          <a:lstStyle/>
          <a:p>
            <a:pPr algn="just" eaLnBrk="1" fontAlgn="auto" hangingPunct="1">
              <a:spcBef>
                <a:spcPts val="0"/>
              </a:spcBef>
              <a:spcAft>
                <a:spcPts val="600"/>
              </a:spcAft>
              <a:buFont typeface="Arial" charset="0"/>
              <a:buChar char="•"/>
              <a:defRPr/>
            </a:pPr>
            <a:r>
              <a:rPr lang="es-ES" sz="2400" u="sng" dirty="0">
                <a:latin typeface=""/>
                <a:ea typeface="+mn-ea"/>
                <a:cs typeface="+mn-cs"/>
              </a:rPr>
              <a:t>Pastoreo intermitente: </a:t>
            </a:r>
          </a:p>
          <a:p>
            <a:pPr marL="0" indent="0" algn="just" eaLnBrk="1" fontAlgn="auto" hangingPunct="1">
              <a:spcBef>
                <a:spcPts val="0"/>
              </a:spcBef>
              <a:spcAft>
                <a:spcPts val="600"/>
              </a:spcAft>
              <a:buFont typeface="Arial" charset="0"/>
              <a:buNone/>
              <a:defRPr/>
            </a:pPr>
            <a:r>
              <a:rPr lang="gl-ES" sz="2400" dirty="0">
                <a:latin typeface=""/>
                <a:ea typeface="+mn-ea"/>
                <a:cs typeface="+mn-cs"/>
              </a:rPr>
              <a:t>Un ciclo de pastoreo inclúe un período de pastoreo e un período de descanso.</a:t>
            </a:r>
          </a:p>
          <a:p>
            <a:pPr marL="0" indent="0" algn="just" eaLnBrk="1" fontAlgn="auto" hangingPunct="1">
              <a:spcBef>
                <a:spcPts val="0"/>
              </a:spcBef>
              <a:spcAft>
                <a:spcPts val="600"/>
              </a:spcAft>
              <a:buFont typeface="Arial" charset="0"/>
              <a:buNone/>
              <a:defRPr/>
            </a:pPr>
            <a:r>
              <a:rPr lang="gl-ES" sz="2400" dirty="0">
                <a:latin typeface=""/>
                <a:ea typeface="+mn-ea"/>
                <a:cs typeface="+mn-cs"/>
              </a:rPr>
              <a:t>Este pode ser con divisións permanentes ou temporais sendo o caso máis extremo o pasto asignado de forma diaria.</a:t>
            </a:r>
          </a:p>
        </p:txBody>
      </p:sp>
      <p:pic>
        <p:nvPicPr>
          <p:cNvPr id="12292" name="6 Imagen" descr="http://images.engormix.com/s_articles/1439_pastoreo_02.jpg">
            <a:extLst>
              <a:ext uri="{FF2B5EF4-FFF2-40B4-BE49-F238E27FC236}">
                <a16:creationId xmlns:a16="http://schemas.microsoft.com/office/drawing/2014/main" id="{F4AB76B4-7271-4580-8521-46C9A2B1E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3648075"/>
            <a:ext cx="55308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uadroTexto 7">
            <a:extLst>
              <a:ext uri="{FF2B5EF4-FFF2-40B4-BE49-F238E27FC236}">
                <a16:creationId xmlns:a16="http://schemas.microsoft.com/office/drawing/2014/main" id="{0308E0EE-EEFE-44CE-B855-8F2DB685A39E}"/>
              </a:ext>
            </a:extLst>
          </p:cNvPr>
          <p:cNvSpPr txBox="1">
            <a:spLocks noChangeArrowheads="1"/>
          </p:cNvSpPr>
          <p:nvPr/>
        </p:nvSpPr>
        <p:spPr bwMode="auto">
          <a:xfrm>
            <a:off x="431800" y="427038"/>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 typeface="Arial" panose="020B0604020202020204" pitchFamily="34" charset="0"/>
              <a:buNone/>
            </a:pPr>
            <a:r>
              <a:rPr lang="es-ES_tradnl" altLang="es-ES" sz="2800" dirty="0">
                <a:latin typeface="Arial" panose="020B0604020202020204" pitchFamily="34" charset="0"/>
                <a:cs typeface="Arial" panose="020B0604020202020204" pitchFamily="34" charset="0"/>
              </a:rPr>
              <a:t>4. MÉTODOS DE PASTOREO</a:t>
            </a:r>
          </a:p>
        </p:txBody>
      </p:sp>
    </p:spTree>
    <p:extLst>
      <p:ext uri="{BB962C8B-B14F-4D97-AF65-F5344CB8AC3E}">
        <p14:creationId xmlns:p14="http://schemas.microsoft.com/office/powerpoint/2010/main" val="24955450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uadroTexto 7">
            <a:extLst>
              <a:ext uri="{FF2B5EF4-FFF2-40B4-BE49-F238E27FC236}">
                <a16:creationId xmlns:a16="http://schemas.microsoft.com/office/drawing/2014/main" id="{949F40D3-95E1-43FD-8D5A-608E2888C0F4}"/>
              </a:ext>
            </a:extLst>
          </p:cNvPr>
          <p:cNvSpPr txBox="1">
            <a:spLocks noChangeArrowheads="1"/>
          </p:cNvSpPr>
          <p:nvPr/>
        </p:nvSpPr>
        <p:spPr bwMode="auto">
          <a:xfrm>
            <a:off x="431800" y="354013"/>
            <a:ext cx="8280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buFont typeface="Arial" panose="020B0604020202020204" pitchFamily="34" charset="0"/>
              <a:buNone/>
            </a:pPr>
            <a:endParaRPr lang="es-ES_tradnl"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Aft>
                <a:spcPts val="1000"/>
              </a:spcAft>
            </a:pPr>
            <a:endParaRPr lang="es-ES" altLang="es-ES" sz="2800">
              <a:solidFill>
                <a:srgbClr val="21832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Rectángulo 2">
            <a:extLst>
              <a:ext uri="{FF2B5EF4-FFF2-40B4-BE49-F238E27FC236}">
                <a16:creationId xmlns:a16="http://schemas.microsoft.com/office/drawing/2014/main" id="{81B2FF2E-C483-46EC-BA37-D69E8613D0D9}"/>
              </a:ext>
            </a:extLst>
          </p:cNvPr>
          <p:cNvSpPr/>
          <p:nvPr/>
        </p:nvSpPr>
        <p:spPr>
          <a:xfrm>
            <a:off x="415214" y="1700212"/>
            <a:ext cx="8280400" cy="4094163"/>
          </a:xfrm>
          <a:prstGeom prst="rect">
            <a:avLst/>
          </a:prstGeom>
        </p:spPr>
        <p:txBody>
          <a:bodyPr>
            <a:spAutoFit/>
          </a:bodyPr>
          <a:lstStyle/>
          <a:p>
            <a:pPr algn="just" eaLnBrk="1" fontAlgn="auto" hangingPunct="1">
              <a:spcBef>
                <a:spcPts val="0"/>
              </a:spcBef>
              <a:spcAft>
                <a:spcPts val="0"/>
              </a:spcAft>
              <a:defRPr/>
            </a:pPr>
            <a:r>
              <a:rPr lang="gl-ES" sz="2000" dirty="0">
                <a:latin typeface=""/>
              </a:rPr>
              <a:t>Criterios de cumprimento definidos:</a:t>
            </a:r>
          </a:p>
          <a:p>
            <a:pPr algn="just" eaLnBrk="1" fontAlgn="auto" hangingPunct="1">
              <a:spcBef>
                <a:spcPts val="0"/>
              </a:spcBef>
              <a:spcAft>
                <a:spcPts val="0"/>
              </a:spcAft>
              <a:defRPr/>
            </a:pPr>
            <a:endParaRPr lang="es-ES" sz="2000" dirty="0">
              <a:latin typeface=""/>
            </a:endParaRPr>
          </a:p>
          <a:p>
            <a:pPr marL="342900" indent="-342900" algn="just" eaLnBrk="1" fontAlgn="auto" hangingPunct="1">
              <a:spcBef>
                <a:spcPts val="0"/>
              </a:spcBef>
              <a:spcAft>
                <a:spcPts val="0"/>
              </a:spcAft>
              <a:buFont typeface="Arial" panose="020B0604020202020204" pitchFamily="34" charset="0"/>
              <a:buChar char="-"/>
              <a:defRPr/>
            </a:pPr>
            <a:r>
              <a:rPr lang="es-ES_tradnl" sz="2000" dirty="0">
                <a:latin typeface=""/>
              </a:rPr>
              <a:t>Tempo mínimo de pastoreo</a:t>
            </a:r>
            <a:endParaRPr lang="es-ES" sz="2000" dirty="0">
              <a:latin typeface=""/>
            </a:endParaRPr>
          </a:p>
          <a:p>
            <a:pPr marL="742950" lvl="1" indent="-285750" algn="just" eaLnBrk="1" fontAlgn="auto" hangingPunct="1">
              <a:spcBef>
                <a:spcPts val="0"/>
              </a:spcBef>
              <a:spcAft>
                <a:spcPts val="0"/>
              </a:spcAft>
              <a:buFont typeface="Courier New" panose="02070309020205020404" pitchFamily="49" charset="0"/>
              <a:buChar char="o"/>
              <a:defRPr/>
            </a:pPr>
            <a:r>
              <a:rPr lang="es-ES_tradnl" sz="2000" dirty="0">
                <a:latin typeface=""/>
              </a:rPr>
              <a:t>Opción 1: x días/x horas </a:t>
            </a:r>
            <a:r>
              <a:rPr lang="es-ES_tradnl" sz="2000" dirty="0" err="1">
                <a:latin typeface=""/>
              </a:rPr>
              <a:t>ao</a:t>
            </a:r>
            <a:r>
              <a:rPr lang="es-ES_tradnl" sz="2000" dirty="0">
                <a:latin typeface=""/>
              </a:rPr>
              <a:t> día nos últimos 12 meses</a:t>
            </a:r>
            <a:endParaRPr lang="es-ES" sz="2000" dirty="0">
              <a:latin typeface=""/>
            </a:endParaRPr>
          </a:p>
          <a:p>
            <a:pPr marL="742950" lvl="1" indent="-285750" algn="just" eaLnBrk="1" fontAlgn="auto" hangingPunct="1">
              <a:spcBef>
                <a:spcPts val="0"/>
              </a:spcBef>
              <a:spcAft>
                <a:spcPts val="0"/>
              </a:spcAft>
              <a:buFont typeface="Courier New" panose="02070309020205020404" pitchFamily="49" charset="0"/>
              <a:buChar char="o"/>
              <a:defRPr/>
            </a:pPr>
            <a:r>
              <a:rPr lang="es-ES_tradnl" sz="2000" dirty="0">
                <a:latin typeface=""/>
              </a:rPr>
              <a:t>Opción 2: x días/x horas en total nos últimos 12 meses</a:t>
            </a:r>
          </a:p>
          <a:p>
            <a:pPr lvl="1" algn="just" eaLnBrk="1" fontAlgn="auto" hangingPunct="1">
              <a:spcBef>
                <a:spcPts val="0"/>
              </a:spcBef>
              <a:spcAft>
                <a:spcPts val="0"/>
              </a:spcAft>
              <a:defRPr/>
            </a:pPr>
            <a:endParaRPr lang="es-ES_tradnl" sz="2000" dirty="0">
              <a:latin typeface=""/>
            </a:endParaRPr>
          </a:p>
          <a:p>
            <a:pPr marL="342900" indent="-342900" algn="just" eaLnBrk="1" fontAlgn="auto" hangingPunct="1">
              <a:spcBef>
                <a:spcPts val="0"/>
              </a:spcBef>
              <a:spcAft>
                <a:spcPts val="0"/>
              </a:spcAft>
              <a:buFont typeface="Arial" panose="020B0604020202020204" pitchFamily="34" charset="0"/>
              <a:buChar char="-"/>
              <a:defRPr/>
            </a:pPr>
            <a:r>
              <a:rPr lang="gl-ES" sz="2000" dirty="0">
                <a:latin typeface=""/>
              </a:rPr>
              <a:t>Carga gandeira máxima: </a:t>
            </a:r>
            <a:r>
              <a:rPr lang="gl-ES" sz="2000" b="1" dirty="0">
                <a:latin typeface=""/>
              </a:rPr>
              <a:t>2,5 UGM/ha.</a:t>
            </a:r>
            <a:r>
              <a:rPr lang="gl-ES" sz="2000" dirty="0">
                <a:latin typeface=""/>
              </a:rPr>
              <a:t> Para o cálculo da carga gandeira máxima dividirase o número de vacas en lactación existentes na explotación entre o número de ha totais da mesma.</a:t>
            </a:r>
          </a:p>
          <a:p>
            <a:pPr marL="342900" indent="-342900" algn="just" eaLnBrk="1" fontAlgn="auto" hangingPunct="1">
              <a:spcBef>
                <a:spcPts val="0"/>
              </a:spcBef>
              <a:spcAft>
                <a:spcPts val="0"/>
              </a:spcAft>
              <a:buFont typeface="Arial" panose="020B0604020202020204" pitchFamily="34" charset="0"/>
              <a:buChar char="-"/>
              <a:defRPr/>
            </a:pPr>
            <a:endParaRPr lang="es-ES" sz="2000" dirty="0">
              <a:latin typeface=""/>
            </a:endParaRPr>
          </a:p>
          <a:p>
            <a:pPr marL="342900" indent="-342900" algn="just" eaLnBrk="1" fontAlgn="auto" hangingPunct="1">
              <a:spcBef>
                <a:spcPts val="0"/>
              </a:spcBef>
              <a:spcAft>
                <a:spcPts val="0"/>
              </a:spcAft>
              <a:buFont typeface="Arial" panose="020B0604020202020204" pitchFamily="34" charset="0"/>
              <a:buChar char="-"/>
              <a:defRPr/>
            </a:pPr>
            <a:r>
              <a:rPr lang="gl-ES" sz="2000" dirty="0">
                <a:latin typeface=""/>
              </a:rPr>
              <a:t>Ha totais: Hectáreas totais da explotación dedicadas a pastoreo máis a rotación de cultivos forraxeiros. Todas elas destinadas á alimentación destes animais.</a:t>
            </a:r>
          </a:p>
        </p:txBody>
      </p:sp>
      <p:sp>
        <p:nvSpPr>
          <p:cNvPr id="14341" name="CuadroTexto 7">
            <a:extLst>
              <a:ext uri="{FF2B5EF4-FFF2-40B4-BE49-F238E27FC236}">
                <a16:creationId xmlns:a16="http://schemas.microsoft.com/office/drawing/2014/main" id="{458B6D3C-BCCE-4363-982C-DAC26E30EDDE}"/>
              </a:ext>
            </a:extLst>
          </p:cNvPr>
          <p:cNvSpPr txBox="1">
            <a:spLocks noChangeArrowheads="1"/>
          </p:cNvSpPr>
          <p:nvPr/>
        </p:nvSpPr>
        <p:spPr bwMode="auto">
          <a:xfrm>
            <a:off x="431800" y="482600"/>
            <a:ext cx="838867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spcBef>
                <a:spcPct val="0"/>
              </a:spcBef>
              <a:spcAft>
                <a:spcPts val="600"/>
              </a:spcAft>
            </a:pPr>
            <a:r>
              <a:rPr lang="es-ES_tradnl" altLang="es-ES" sz="2800" dirty="0">
                <a:latin typeface="Arial" panose="020B0604020202020204" pitchFamily="34" charset="0"/>
                <a:ea typeface="ＭＳ Ｐゴシック" panose="020B0600070205080204" pitchFamily="34" charset="-128"/>
                <a:cs typeface="Arial" panose="020B0604020202020204" pitchFamily="34" charset="0"/>
              </a:rPr>
              <a:t>5. CRITERIOS DE CUMPRIMENTO PARA A CERTIFICACIÓN LEITE DE PASTOREO</a:t>
            </a:r>
          </a:p>
        </p:txBody>
      </p:sp>
      <p:pic>
        <p:nvPicPr>
          <p:cNvPr id="6" name="Imagen 5">
            <a:extLst>
              <a:ext uri="{FF2B5EF4-FFF2-40B4-BE49-F238E27FC236}">
                <a16:creationId xmlns:a16="http://schemas.microsoft.com/office/drawing/2014/main" id="{F982B185-FE21-4C44-BBA7-15632588D9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8965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2641</TotalTime>
  <Words>1347</Words>
  <Application>Microsoft Office PowerPoint</Application>
  <PresentationFormat>Presentación en pantalla (4:3)</PresentationFormat>
  <Paragraphs>149</Paragraphs>
  <Slides>22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Corbel</vt:lpstr>
      <vt:lpstr>Courier New</vt:lpstr>
      <vt:lpstr>Wingdings</vt:lpstr>
      <vt:lpstr>Wingdings 2</vt:lpstr>
      <vt:lpstr>Tema de Office</vt:lpstr>
      <vt:lpstr>Presentación de PowerPoint</vt:lpstr>
      <vt:lpstr>Presentación de PowerPoint</vt:lpstr>
      <vt:lpstr>Presentación de PowerPoint</vt:lpstr>
      <vt:lpstr>Presentación de PowerPoint</vt:lpstr>
      <vt:lpstr>2. OBXECTIVOS</vt:lpstr>
      <vt:lpstr>3. CAMPO DE APLICACIÓN DA AUDITORÍA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María Rey Campos Responsable Departamento Calidad e Innovación Alimentaria  AGACA mrey@agaca.coop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Pastoreo</dc:title>
  <dc:creator>USUARIO</dc:creator>
  <cp:lastModifiedBy>M.Rey</cp:lastModifiedBy>
  <cp:revision>265</cp:revision>
  <dcterms:created xsi:type="dcterms:W3CDTF">2017-09-05T08:40:42Z</dcterms:created>
  <dcterms:modified xsi:type="dcterms:W3CDTF">2019-11-12T08:24:22Z</dcterms:modified>
</cp:coreProperties>
</file>